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  <p:sldMasterId id="2147483685" r:id="rId3"/>
  </p:sldMasterIdLst>
  <p:notesMasterIdLst>
    <p:notesMasterId r:id="rId5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Helvetica Neue" panose="020B0604020202020204" charset="0"/>
      <p:regular r:id="rId59"/>
      <p:bold r:id="rId60"/>
      <p:italic r:id="rId61"/>
      <p:boldItalic r:id="rId62"/>
    </p:embeddedFont>
    <p:embeddedFont>
      <p:font typeface="Proxima Nova" panose="020B0604020202020204" charset="0"/>
      <p:regular r:id="rId63"/>
      <p:bold r:id="rId64"/>
      <p:italic r:id="rId65"/>
      <p:boldItalic r:id="rId66"/>
    </p:embeddedFont>
    <p:embeddedFont>
      <p:font typeface="Proxima Nova Extrabold" panose="020B0604020202020204" charset="0"/>
      <p:bold r:id="rId67"/>
    </p:embeddedFont>
    <p:embeddedFont>
      <p:font typeface="Proxima Nova Semibold" panose="020B0604020202020204" charset="0"/>
      <p:regular r:id="rId68"/>
      <p:bold r:id="rId69"/>
      <p:boldItalic r:id="rId70"/>
    </p:embeddedFont>
    <p:embeddedFont>
      <p:font typeface="Raleway Light" pitchFamily="2" charset="0"/>
      <p:regular r:id="rId71"/>
      <p:bold r:id="rId72"/>
      <p:italic r:id="rId73"/>
      <p:boldItalic r:id="rId74"/>
    </p:embeddedFont>
    <p:embeddedFont>
      <p:font typeface="Raleway Medium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jnPkPiRmTsizzZzI6ZSrTsZXW7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7705AF-A53C-448E-A76E-75F0DEC94433}">
  <a:tblStyle styleId="{F97705AF-A53C-448E-A76E-75F0DEC9443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customschemas.google.com/relationships/presentationmetadata" Target="metadata"/><Relationship Id="rId5" Type="http://schemas.openxmlformats.org/officeDocument/2006/relationships/slide" Target="slides/slide2.xml"/><Relationship Id="rId61" Type="http://schemas.openxmlformats.org/officeDocument/2006/relationships/font" Target="fonts/font7.fntdata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8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4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5beb4931d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125beb4931d_6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5beb4931d_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125beb4931d_6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a15db3b2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92" name="Google Shape;392;gfa15db3b2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406" name="Google Shape;406;p14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Icons made by Freepik from </a:t>
            </a:r>
            <a:r>
              <a:rPr lang="en-GB" u="sng">
                <a:solidFill>
                  <a:schemeClr val="hlink"/>
                </a:solidFill>
                <a:hlinkClick r:id="rId3"/>
              </a:rPr>
              <a:t>www.flaticon.com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a15db3b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gfa15db3b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1e5beef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97" name="Google Shape;497;g121e5beef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5beb493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06" name="Google Shape;506;g125beb493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5beb4931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14" name="Google Shape;514;g125beb4931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5beb4931d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20" name="Google Shape;520;g125beb4931d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5beb4931d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27" name="Google Shape;527;g125beb4931d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5beb4931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40" name="Google Shape;540;g125beb4931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5beb4931d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125beb4931d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5beb4931d_2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5beb4931d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64" name="Google Shape;564;g125beb4931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52e6298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g1252e6298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5beb4931d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71" name="Google Shape;571;g125beb4931d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5beb4931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78" name="Google Shape;578;g125beb4931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5beb4931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86" name="Google Shape;586;g125beb4931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5beb4931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93" name="Google Shape;593;g125beb4931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5beb4931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99" name="Google Shape;599;g125beb4931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5beb4931d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606" name="Google Shape;606;g125beb4931d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5beb4931d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613" name="Google Shape;613;g125beb4931d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9c5d1c9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0" name="Google Shape;620;gf9c5d1c9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20a6765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1220a6765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1e5beef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1" name="Google Shape;641;g121e5beef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1e5beef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95" name="Google Shape;695;g121e5beef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1e5beef3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g121e5beef3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a15db3b2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08" name="Google Shape;708;gfa15db3b2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7" name="Google Shape;7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a15db3b2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26" name="Google Shape;726;gfa15db3b2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5" name="Google Shape;7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5" name="Google Shape;7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3" name="Google Shape;8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a15db3b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39" name="Google Shape;339;gfa15db3b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a15db3b2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14" name="Google Shape;814;gfa15db3b2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47" name="Google Shape;3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9c5d1c9e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53" name="Google Shape;353;gf9c5d1c9e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5beb4931d_6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125beb4931d_6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5beb4931d_6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125beb4931d_6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4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5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3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2" name="Google Shape;72;p5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" name="Google Shape;73;p5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" name="Google Shape;74;p5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" name="Google Shape;75;p53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53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" name="Google Shape;80;p5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5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5" name="Google Shape;8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5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5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5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5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5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5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5" name="Google Shape;11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2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3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3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9" name="Google Shape;139;p63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3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4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4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64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4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5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5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6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66"/>
          <p:cNvPicPr preferRelativeResize="0"/>
          <p:nvPr/>
        </p:nvPicPr>
        <p:blipFill rotWithShape="1">
          <a:blip r:embed="rId2">
            <a:alphaModFix/>
          </a:blip>
          <a:srcRect l="760" t="1397" r="6440" b="3434"/>
          <a:stretch/>
        </p:blipFill>
        <p:spPr>
          <a:xfrm>
            <a:off x="323527" y="-1"/>
            <a:ext cx="71666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0" name="Google Shape;170;p66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7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🞂"/>
              <a:def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🞂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67" descr="AIO typografisch bre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4128" y="4623979"/>
            <a:ext cx="3536950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7" descr="Themalogo_ondernemen_naak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4461960"/>
            <a:ext cx="1908810" cy="60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9"/>
          <p:cNvSpPr/>
          <p:nvPr/>
        </p:nvSpPr>
        <p:spPr>
          <a:xfrm>
            <a:off x="2" y="0"/>
            <a:ext cx="887603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9"/>
          <p:cNvSpPr txBox="1">
            <a:spLocks noGrp="1"/>
          </p:cNvSpPr>
          <p:nvPr>
            <p:ph type="subTitle" idx="1"/>
          </p:nvPr>
        </p:nvSpPr>
        <p:spPr>
          <a:xfrm>
            <a:off x="949579" y="3382375"/>
            <a:ext cx="6862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4" name="Google Shape;184;p69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628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9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9" y="1"/>
            <a:ext cx="8820470" cy="421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0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580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70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2" y="515456"/>
            <a:ext cx="1800000" cy="525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0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0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68580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1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71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2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7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72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7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72"/>
          <p:cNvSpPr txBox="1">
            <a:spLocks noGrp="1"/>
          </p:cNvSpPr>
          <p:nvPr>
            <p:ph type="body" idx="2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73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7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4"/>
          <p:cNvSpPr txBox="1">
            <a:spLocks noGrp="1"/>
          </p:cNvSpPr>
          <p:nvPr>
            <p:ph type="title"/>
          </p:nvPr>
        </p:nvSpPr>
        <p:spPr>
          <a:xfrm>
            <a:off x="611561" y="273846"/>
            <a:ext cx="279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4"/>
          <p:cNvSpPr txBox="1">
            <a:spLocks noGrp="1"/>
          </p:cNvSpPr>
          <p:nvPr>
            <p:ph type="body" idx="1"/>
          </p:nvPr>
        </p:nvSpPr>
        <p:spPr>
          <a:xfrm>
            <a:off x="611561" y="4419451"/>
            <a:ext cx="279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74"/>
          <p:cNvSpPr txBox="1">
            <a:spLocks noGrp="1"/>
          </p:cNvSpPr>
          <p:nvPr>
            <p:ph type="body" idx="2"/>
          </p:nvPr>
        </p:nvSpPr>
        <p:spPr>
          <a:xfrm>
            <a:off x="3546988" y="273844"/>
            <a:ext cx="49683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7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4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7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5"/>
          <p:cNvSpPr txBox="1">
            <a:spLocks noGrp="1"/>
          </p:cNvSpPr>
          <p:nvPr>
            <p:ph type="body" idx="1"/>
          </p:nvPr>
        </p:nvSpPr>
        <p:spPr>
          <a:xfrm>
            <a:off x="1322284" y="4362936"/>
            <a:ext cx="64278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75"/>
          <p:cNvSpPr>
            <a:spLocks noGrp="1"/>
          </p:cNvSpPr>
          <p:nvPr>
            <p:ph type="pic" idx="2"/>
          </p:nvPr>
        </p:nvSpPr>
        <p:spPr>
          <a:xfrm>
            <a:off x="1322282" y="1124347"/>
            <a:ext cx="6427800" cy="31263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5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7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beb4931d_2_6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g125beb4931d_2_60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125beb4931d_2_6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5" name="Google Shape;235;g125beb4931d_2_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4535" y="4392900"/>
            <a:ext cx="127225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_1">
  <p:cSld name="inhoud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5beb4931d_2_65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125beb4931d_2_65"/>
          <p:cNvSpPr txBox="1"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540"/>
              <a:buFont typeface="Arial"/>
              <a:buChar char="•"/>
              <a:defRPr sz="22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_5">
  <p:cSld name="Inhoud_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5beb4931d_2_68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125beb4931d_2_68"/>
          <p:cNvSpPr txBox="1">
            <a:spLocks noGrp="1"/>
          </p:cNvSpPr>
          <p:nvPr>
            <p:ph type="body" idx="1"/>
          </p:nvPr>
        </p:nvSpPr>
        <p:spPr>
          <a:xfrm>
            <a:off x="1296000" y="1431000"/>
            <a:ext cx="3708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540"/>
              <a:buFont typeface="Arial"/>
              <a:buChar char="•"/>
              <a:defRPr sz="22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g125beb4931d_2_68"/>
          <p:cNvSpPr txBox="1">
            <a:spLocks noGrp="1"/>
          </p:cNvSpPr>
          <p:nvPr>
            <p:ph type="body" idx="2"/>
          </p:nvPr>
        </p:nvSpPr>
        <p:spPr>
          <a:xfrm>
            <a:off x="5040000" y="14310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540"/>
              <a:buFont typeface="Arial"/>
              <a:buChar char="•"/>
              <a:defRPr sz="22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125beb4931d_2_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5732" y="216000"/>
            <a:ext cx="1272251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25beb4931d_2_72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g125beb4931d_2_72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Font typeface="Arial"/>
              <a:buNone/>
              <a:defRPr sz="158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7" name="Google Shape;247;g125beb4931d_2_72"/>
          <p:cNvSpPr txBox="1">
            <a:spLocks noGrp="1"/>
          </p:cNvSpPr>
          <p:nvPr>
            <p:ph type="body" idx="2"/>
          </p:nvPr>
        </p:nvSpPr>
        <p:spPr>
          <a:xfrm>
            <a:off x="4426123" y="4771202"/>
            <a:ext cx="4435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3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3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beb4931d_2_77"/>
          <p:cNvSpPr>
            <a:spLocks noGrp="1"/>
          </p:cNvSpPr>
          <p:nvPr>
            <p:ph type="pic" idx="2"/>
          </p:nvPr>
        </p:nvSpPr>
        <p:spPr>
          <a:xfrm>
            <a:off x="288000" y="0"/>
            <a:ext cx="885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g125beb4931d_2_7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361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1" name="Google Shape;251;g125beb4931d_2_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4535" y="4392900"/>
            <a:ext cx="1272251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5beb4931d_2_7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dia">
  <p:cSld name="4_Titeldia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beb4931d_2_82"/>
          <p:cNvSpPr>
            <a:spLocks noGrp="1"/>
          </p:cNvSpPr>
          <p:nvPr>
            <p:ph type="pic" idx="2"/>
          </p:nvPr>
        </p:nvSpPr>
        <p:spPr>
          <a:xfrm>
            <a:off x="287999" y="0"/>
            <a:ext cx="885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g125beb4931d_2_82"/>
          <p:cNvSpPr txBox="1">
            <a:spLocks noGrp="1"/>
          </p:cNvSpPr>
          <p:nvPr>
            <p:ph type="ctrTitle"/>
          </p:nvPr>
        </p:nvSpPr>
        <p:spPr>
          <a:xfrm>
            <a:off x="1296000" y="1517400"/>
            <a:ext cx="3108049" cy="1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125beb4931d_2_82"/>
          <p:cNvSpPr txBox="1"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g125beb4931d_2_82"/>
          <p:cNvSpPr txBox="1">
            <a:spLocks noGrp="1"/>
          </p:cNvSpPr>
          <p:nvPr>
            <p:ph type="body" idx="3"/>
          </p:nvPr>
        </p:nvSpPr>
        <p:spPr>
          <a:xfrm>
            <a:off x="4426123" y="4771202"/>
            <a:ext cx="44352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None/>
              <a:defRPr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861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g125beb4931d_2_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53012" y="21609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eldia">
  <p:cSld name="3_Titeldia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5beb4931d_2_88"/>
          <p:cNvSpPr>
            <a:spLocks noGrp="1"/>
          </p:cNvSpPr>
          <p:nvPr>
            <p:ph type="pic" idx="2"/>
          </p:nvPr>
        </p:nvSpPr>
        <p:spPr>
          <a:xfrm>
            <a:off x="288000" y="0"/>
            <a:ext cx="885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g125beb4931d_2_88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361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g125beb4931d_2_8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g125beb4931d_2_88"/>
          <p:cNvSpPr txBox="1">
            <a:spLocks noGrp="1"/>
          </p:cNvSpPr>
          <p:nvPr>
            <p:ph type="subTitle" idx="1"/>
          </p:nvPr>
        </p:nvSpPr>
        <p:spPr>
          <a:xfrm>
            <a:off x="5176691" y="3143732"/>
            <a:ext cx="3408509" cy="158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4" name="Google Shape;264;g125beb4931d_2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930" y="4392900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eldia">
  <p:cSld name="5_Titeldia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beb4931d_2_94"/>
          <p:cNvSpPr>
            <a:spLocks noGrp="1"/>
          </p:cNvSpPr>
          <p:nvPr>
            <p:ph type="pic" idx="2"/>
          </p:nvPr>
        </p:nvSpPr>
        <p:spPr>
          <a:xfrm>
            <a:off x="288000" y="0"/>
            <a:ext cx="8856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7" name="Google Shape;267;g125beb4931d_2_94"/>
          <p:cNvGrpSpPr/>
          <p:nvPr/>
        </p:nvGrpSpPr>
        <p:grpSpPr>
          <a:xfrm>
            <a:off x="288000" y="2551500"/>
            <a:ext cx="8856000" cy="2592000"/>
            <a:chOff x="288000" y="3402000"/>
            <a:chExt cx="8856000" cy="3456000"/>
          </a:xfrm>
        </p:grpSpPr>
        <p:sp>
          <p:nvSpPr>
            <p:cNvPr id="268" name="Google Shape;268;g125beb4931d_2_94"/>
            <p:cNvSpPr/>
            <p:nvPr/>
          </p:nvSpPr>
          <p:spPr>
            <a:xfrm>
              <a:off x="288000" y="4266000"/>
              <a:ext cx="8856000" cy="25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25beb4931d_2_94"/>
            <p:cNvSpPr/>
            <p:nvPr/>
          </p:nvSpPr>
          <p:spPr>
            <a:xfrm flipH="1">
              <a:off x="288000" y="3402000"/>
              <a:ext cx="8856000" cy="864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g125beb4931d_2_94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3686547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g125beb4931d_2_9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g125beb4931d_2_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930" y="4392900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5beb4931d_2_102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125beb4931d_2_102"/>
          <p:cNvSpPr txBox="1">
            <a:spLocks noGrp="1"/>
          </p:cNvSpPr>
          <p:nvPr>
            <p:ph type="body" idx="1"/>
          </p:nvPr>
        </p:nvSpPr>
        <p:spPr>
          <a:xfrm>
            <a:off x="5320146" y="1431000"/>
            <a:ext cx="3391854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2000">
                <a:solidFill>
                  <a:srgbClr val="7F7F7F"/>
                </a:solidFill>
              </a:defRPr>
            </a:lvl2pPr>
            <a:lvl3pPr marL="1371600" lvl="2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/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g125beb4931d_2_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│</a:t>
            </a:r>
            <a:fld id="{00000000-1234-1234-1234-123412341234}" type="slidenum">
              <a:rPr lang="en-GB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77" name="Google Shape;277;g125beb4931d_2_102"/>
          <p:cNvSpPr>
            <a:spLocks noGrp="1"/>
          </p:cNvSpPr>
          <p:nvPr>
            <p:ph type="pic" idx="2"/>
          </p:nvPr>
        </p:nvSpPr>
        <p:spPr>
          <a:xfrm>
            <a:off x="1294228" y="1431000"/>
            <a:ext cx="2781000" cy="2835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78" name="Google Shape;278;g125beb4931d_2_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4535" y="4392900"/>
            <a:ext cx="127225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5beb4931d_2_108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125beb4931d_2_108"/>
          <p:cNvSpPr txBox="1">
            <a:spLocks noGrp="1"/>
          </p:cNvSpPr>
          <p:nvPr>
            <p:ph type="body" idx="1"/>
          </p:nvPr>
        </p:nvSpPr>
        <p:spPr>
          <a:xfrm>
            <a:off x="1296000" y="1431000"/>
            <a:ext cx="3708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g125beb4931d_2_10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62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22/04/2022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Google Shape;283;g125beb4931d_2_108"/>
          <p:cNvSpPr txBox="1">
            <a:spLocks noGrp="1"/>
          </p:cNvSpPr>
          <p:nvPr>
            <p:ph type="body" idx="2"/>
          </p:nvPr>
        </p:nvSpPr>
        <p:spPr>
          <a:xfrm>
            <a:off x="5040000" y="14310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4" name="Google Shape;284;g125beb4931d_2_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4535" y="4392900"/>
            <a:ext cx="127225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7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8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9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" name="Google Shape;46;p49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" name="Google Shape;49;p4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52;p5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3" name="Google Shape;53;p5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54;p5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" name="Google Shape;55;p50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4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44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beb4931d_2_53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6" name="Google Shape;226;g125beb4931d_2_53"/>
          <p:cNvSpPr txBox="1"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g125beb4931d_2_5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g125beb4931d_2_5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g125beb4931d_2_5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Google Shape;230;g125beb4931d_2_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ur01.safelinks.protection.outlook.com/?url=https%3A%2F%2Fgithub.com%2Fsmart-data-models%2FdataModel.GBFS%2Ftree%2Fmaster%2Fstation_status&amp;data=04%7C01%7Cclara.pezuela%40atos.net%7C763acb19883e432d2ca408da218ad2d1%7C33440fc6b7c7412cbb730e70b0198d5a%7C0%7C0%7C637859177380168633%7CUnknown%7CTWFpbGZsb3d8eyJWIjoiMC4wLjAwMDAiLCJQIjoiV2luMzIiLCJBTiI6Ik1haWwiLCJXVCI6Mn0%3D%7C3000&amp;sdata=2R0Hbc%2BO%2FxpUxgJSCKyJqnGfTFeDslLzEXjPy7hSrqQ%3D&amp;reserved=0" TargetMode="External"/><Relationship Id="rId3" Type="http://schemas.openxmlformats.org/officeDocument/2006/relationships/hyperlink" Target="https://eur01.safelinks.protection.outlook.com/?url=https%3A%2F%2Fgithub.com%2Fsmart-data-models%2FdataModel.Environment%2Ftree%2Fmaster%2FAirQualityMonitoring&amp;data=04%7C01%7Cclara.pezuela%40atos.net%7C763acb19883e432d2ca408da218ad2d1%7C33440fc6b7c7412cbb730e70b0198d5a%7C0%7C0%7C637859177380012389%7CUnknown%7CTWFpbGZsb3d8eyJWIjoiMC4wLjAwMDAiLCJQIjoiV2luMzIiLCJBTiI6Ik1haWwiLCJXVCI6Mn0%3D%7C3000&amp;sdata=b7QJKg4ynPYKpoaVDUl%2FZTMS8WjcaUDQJJmyyZL0enY%3D&amp;reserved=0" TargetMode="External"/><Relationship Id="rId7" Type="http://schemas.openxmlformats.org/officeDocument/2006/relationships/hyperlink" Target="https://eur01.safelinks.protection.outlook.com/?url=https%3A%2F%2Fgithub.com%2Fsmart-data-models%2FdataModel.GBFS%2Ftree%2Fmaster%2Fstation_information&amp;data=04%7C01%7Cclara.pezuela%40atos.net%7C763acb19883e432d2ca408da218ad2d1%7C33440fc6b7c7412cbb730e70b0198d5a%7C0%7C0%7C637859177380168633%7CUnknown%7CTWFpbGZsb3d8eyJWIjoiMC4wLjAwMDAiLCJQIjoiV2luMzIiLCJBTiI6Ik1haWwiLCJXVCI6Mn0%3D%7C3000&amp;sdata=5unMmQ9fCfIdo3efmPg2AV19kLtyLoIh2HEWk3p07WA%3D&amp;reserved=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r01.safelinks.protection.outlook.com/?url=https%3A%2F%2Fgithub.com%2Fsmart-data-models%2FdataModel.Parking%2Ftree%2Fmaster%2FParkingSpot&amp;data=04%7C01%7Cclara.pezuela%40atos.net%7C763acb19883e432d2ca408da218ad2d1%7C33440fc6b7c7412cbb730e70b0198d5a%7C0%7C0%7C637859177380168633%7CUnknown%7CTWFpbGZsb3d8eyJWIjoiMC4wLjAwMDAiLCJQIjoiV2luMzIiLCJBTiI6Ik1haWwiLCJXVCI6Mn0%3D%7C3000&amp;sdata=cbI9jk%2FBJFx0q3nkef79PYrB60pvdM6HYCd0S6NHJzI%3D&amp;reserved=0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eur01.safelinks.protection.outlook.com/?url=https%3A%2F%2Fgithub.com%2Fsmart-data-models%2FdataModel.Environment%2Ftree%2Fmaster%2FNoiseLevelObserved&amp;data=04%7C01%7Cclara.pezuela%40atos.net%7C763acb19883e432d2ca408da218ad2d1%7C33440fc6b7c7412cbb730e70b0198d5a%7C0%7C0%7C637859177380012389%7CUnknown%7CTWFpbGZsb3d8eyJWIjoiMC4wLjAwMDAiLCJQIjoiV2luMzIiLCJBTiI6Ik1haWwiLCJXVCI6Mn0%3D%7C3000&amp;sdata=47L8z8bdCZM9S8AJWCEY%2Fs7M6aHxux%2BMhZSzj9XFaus%3D&amp;reserved=0" TargetMode="External"/><Relationship Id="rId10" Type="http://schemas.openxmlformats.org/officeDocument/2006/relationships/hyperlink" Target="https://eur01.safelinks.protection.outlook.com/?url=https%3A%2F%2Fgithub.com%2Fsmart-data-models%2FdataModel.Weather%2Ftree%2Fmaster%2FWeatherObserved&amp;data=04%7C01%7Cclara.pezuela%40atos.net%7C763acb19883e432d2ca408da218ad2d1%7C33440fc6b7c7412cbb730e70b0198d5a%7C0%7C0%7C637859177380168633%7CUnknown%7CTWFpbGZsb3d8eyJWIjoiMC4wLjAwMDAiLCJQIjoiV2luMzIiLCJBTiI6Ik1haWwiLCJXVCI6Mn0%3D%7C3000&amp;sdata=I4ojml4%2BZ%2FDPWsJVFvV2zbfGXhKWjVj1RK3KGyFcZms%3D&amp;reserved=0" TargetMode="External"/><Relationship Id="rId4" Type="http://schemas.openxmlformats.org/officeDocument/2006/relationships/hyperlink" Target="https://eur01.safelinks.protection.outlook.com/?url=https%3A%2F%2Fgithub.com%2Fsmart-data-models%2FdataModel.Environment%2Ftree%2Fmaster%2FAirQualityObserved&amp;data=04%7C01%7Cclara.pezuela%40atos.net%7C763acb19883e432d2ca408da218ad2d1%7C33440fc6b7c7412cbb730e70b0198d5a%7C0%7C0%7C637859177380012389%7CUnknown%7CTWFpbGZsb3d8eyJWIjoiMC4wLjAwMDAiLCJQIjoiV2luMzIiLCJBTiI6Ik1haWwiLCJXVCI6Mn0%3D%7C3000&amp;sdata=h%2FDRaP8mcjcz3W1C%2BZ%2BOM0%2F8G8rg4aG0hrhuvajS3zw%3D&amp;reserved=0" TargetMode="External"/><Relationship Id="rId9" Type="http://schemas.openxmlformats.org/officeDocument/2006/relationships/hyperlink" Target="https://eur01.safelinks.protection.outlook.com/?url=https%3A%2F%2Fgithub.com%2Fsmart-data-models%2FdataModel.Transportation%2Ftree%2Fmaster%2FTrafficFlowObserved&amp;data=04%7C01%7Cclara.pezuela%40atos.net%7C763acb19883e432d2ca408da218ad2d1%7C33440fc6b7c7412cbb730e70b0198d5a%7C0%7C0%7C637859177380168633%7CUnknown%7CTWFpbGZsb3d8eyJWIjoiMC4wLjAwMDAiLCJQIjoiV2luMzIiLCJBTiI6Ik1haWwiLCJXVCI6Mn0%3D%7C3000&amp;sdata=5Sp%2BcQRGftri7bd09cRzASO52u1bcaJTXnWPTm90MMI%3D&amp;reserved=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belgif/review/blob/master/Process/201906-ICEG%20-%20process%20and%20method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aanderen.be/basisbereikbaarheid/combimobiliteit/hoppinpunten%20%20https:/www.vlaanderen.be/basisbereikbaarheid/communicatietoolbox/basismateriaal-hoppin-en-hoppinpunt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vlaanderen.be/standaarden/kandidaat-standaard/applicatieprofielen-mobiliteit-dienstregeling-en-planning.html" TargetMode="External"/><Relationship Id="rId3" Type="http://schemas.openxmlformats.org/officeDocument/2006/relationships/hyperlink" Target="https://data.vlaanderen.be/standaarden/kandidaat-standaard/vocabularia-en-applicatieprofielen-hoppinpunten.html" TargetMode="External"/><Relationship Id="rId7" Type="http://schemas.openxmlformats.org/officeDocument/2006/relationships/hyperlink" Target="https://data.vlaanderen.be/standaarden/erkende-standaard/applicatieprofiel-mobiliteit-trips-en-aanbod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rl.eu/doc/applicationprofile/netex-belgium/stopplaces-ap/" TargetMode="External"/><Relationship Id="rId5" Type="http://schemas.openxmlformats.org/officeDocument/2006/relationships/hyperlink" Target="https://www.mobivoc.org/" TargetMode="External"/><Relationship Id="rId4" Type="http://schemas.openxmlformats.org/officeDocument/2006/relationships/hyperlink" Target="https://inspire.ec.europa.eu/theme/tn" TargetMode="External"/><Relationship Id="rId9" Type="http://schemas.openxmlformats.org/officeDocument/2006/relationships/hyperlink" Target="https://data.vlaanderen.be/standaarden/erkende-standaard/applicatieprofiel-openbaar-domein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app.mural.co/t/beadvtc7549/m/beadvtc7549/1650545679962/9f167056bf37b1afcca144a467c9028cfb5a0c90?sender=u4f393d891d9bca833ca33343" TargetMode="External"/><Relationship Id="rId4" Type="http://schemas.openxmlformats.org/officeDocument/2006/relationships/hyperlink" Target="https://data.vlaanderen.be/standaarden/kandidaat-standaard/vocabularia-en-applicatieprofielen-hoppinpunte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app.mural.co/t/beadvtc7549/m/beadvtc7549/1650545679962/9f167056bf37b1afcca144a467c9028cfb5a0c90?sender=u4f393d891d9bca833ca3334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ynamicforms.crmiv.vlaanderen.be/EventModule/Page/Show/a41d8b57-b47d-4451-8b3c-fc5841f60816?PreFillIds=c6d33928-65af-ec11-9840-0022489d955e,aff10e2b-2a6b-4a03-a01d-5470514f10fb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mailto:clara.pezuela@atos.net" TargetMode="External"/><Relationship Id="rId3" Type="http://schemas.openxmlformats.org/officeDocument/2006/relationships/hyperlink" Target="mailto:digitaal.vlaanderen@kb.vlaanderen.be" TargetMode="External"/><Relationship Id="rId7" Type="http://schemas.openxmlformats.org/officeDocument/2006/relationships/hyperlink" Target="mailto:oris.cornu@mow.vlaanderen.b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ijl.dendal@mow.vlaanderen.be" TargetMode="External"/><Relationship Id="rId5" Type="http://schemas.openxmlformats.org/officeDocument/2006/relationships/hyperlink" Target="mailto:arne.scheldeman@vlaanderen.be" TargetMode="External"/><Relationship Id="rId10" Type="http://schemas.openxmlformats.org/officeDocument/2006/relationships/hyperlink" Target="https://github.com/Informatievlaanderen/OSLOthema-passengerTransportHubs" TargetMode="External"/><Relationship Id="rId4" Type="http://schemas.openxmlformats.org/officeDocument/2006/relationships/hyperlink" Target="mailto:laurens.vercauteren@vlaanderen.be" TargetMode="External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650545679962/9f167056bf37b1afcca144a467c9028cfb5a0c90?sender=u4f393d891d9bca833ca3334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-mov.e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72425" y="-6475"/>
            <a:ext cx="38715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291" name="Google Shape;291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7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>
                <a:solidFill>
                  <a:schemeClr val="dk1"/>
                </a:solidFill>
              </a:rPr>
              <a:t>Passenger Transport Hubs</a:t>
            </a: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7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r>
              <a:rPr lang="en-GB" sz="3200">
                <a:solidFill>
                  <a:schemeClr val="dk1"/>
                </a:solidFill>
              </a:rPr>
              <a:t> workshop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</a:t>
            </a:r>
            <a:r>
              <a:rPr lang="en-GB" sz="1550"/>
              <a:t>come</a:t>
            </a: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Tuesday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26th </a:t>
            </a:r>
            <a:r>
              <a:rPr lang="en-GB"/>
              <a:t>of April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</a:t>
            </a:r>
            <a:r>
              <a:rPr lang="en-GB"/>
              <a:t>al workshop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</a:t>
            </a:r>
            <a:r>
              <a:rPr lang="en-GB" b="1"/>
              <a:t>art at 09:05am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5beb4931d_6_6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GreenMov outcomes so far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25beb4931d_6_67"/>
          <p:cNvSpPr txBox="1"/>
          <p:nvPr/>
        </p:nvSpPr>
        <p:spPr>
          <a:xfrm>
            <a:off x="628650" y="1088600"/>
            <a:ext cx="28743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Extended Smart Data Models</a:t>
            </a:r>
            <a:endParaRPr sz="1500" b="1"/>
          </a:p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AirQualityMonitoring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AirQualityObserved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NoiseLevelObserved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ParkingSpot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station_information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station_status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TrafficFlowObserved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WeatherObserved</a:t>
            </a: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To be created</a:t>
            </a:r>
            <a:endParaRPr sz="16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Noise pollution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Vehicle Emission Label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Public Transport</a:t>
            </a:r>
            <a:endParaRPr sz="1200"/>
          </a:p>
        </p:txBody>
      </p:sp>
      <p:sp>
        <p:nvSpPr>
          <p:cNvPr id="382" name="Google Shape;382;g125beb4931d_6_67"/>
          <p:cNvSpPr txBox="1"/>
          <p:nvPr/>
        </p:nvSpPr>
        <p:spPr>
          <a:xfrm>
            <a:off x="4482200" y="1125400"/>
            <a:ext cx="37473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Services under definition</a:t>
            </a:r>
            <a:endParaRPr sz="16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Air Quality Index calculation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Air Quality forecasting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Traffic environmental impact calculation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Traffic forecasting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Bikes’ availability forecasting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Bicycle real time availability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Noise annoyance calculation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Noise annoyance forecasting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Traffic recommendations generation</a:t>
            </a:r>
            <a:endParaRPr sz="1200"/>
          </a:p>
        </p:txBody>
      </p:sp>
      <p:pic>
        <p:nvPicPr>
          <p:cNvPr id="383" name="Google Shape;383;g125beb4931d_6_6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48401" y="3218800"/>
            <a:ext cx="5752361" cy="183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5beb4931d_6_8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OSLO and FIWARE Smart Data Models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000" b="1">
                <a:solidFill>
                  <a:schemeClr val="accent6"/>
                </a:solidFill>
              </a:rPr>
              <a:t>How work together</a:t>
            </a:r>
            <a:endParaRPr sz="2000" b="1">
              <a:solidFill>
                <a:schemeClr val="accent6"/>
              </a:solidFill>
            </a:endParaRPr>
          </a:p>
        </p:txBody>
      </p:sp>
      <p:sp>
        <p:nvSpPr>
          <p:cNvPr id="389" name="Google Shape;389;g125beb4931d_6_80"/>
          <p:cNvSpPr txBox="1"/>
          <p:nvPr/>
        </p:nvSpPr>
        <p:spPr>
          <a:xfrm>
            <a:off x="628650" y="1264500"/>
            <a:ext cx="7583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 smart data model that is aligned with the vocabulary used in OSLO will be created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With the smart data model specification, developers have better guidelines how to let OSLO data flow through the NGSI-LD ecosystem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Hoppin points vocabulary and application profile will be translated into English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Possibility of making extensions (e.g. GBFS).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Co-creation workshops are organized to build OSLO for all</a:t>
            </a:r>
            <a:endParaRPr>
              <a:solidFill>
                <a:schemeClr val="dk1"/>
              </a:solidFill>
            </a:endParaRPr>
          </a:p>
          <a:p>
            <a:pPr marL="164592" lvl="0" indent="-75692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So, here we are…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fa15db3b28_0_58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fa15db3b28_0_5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fa15db3b28_0_5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fa15db3b28_0_5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Open Standa</a:t>
            </a:r>
            <a:r>
              <a:rPr lang="en-GB" sz="37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rds for </a:t>
            </a:r>
            <a:endParaRPr sz="3700" b="1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</a:ext>
              </a:ex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Linked Organisations</a:t>
            </a:r>
            <a:endParaRPr sz="3700" b="1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</a:ext>
              </a:ex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 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(OSLO)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253" y="377598"/>
            <a:ext cx="5659500" cy="4388324"/>
          </a:xfrm>
          <a:prstGeom prst="rect">
            <a:avLst/>
          </a:prstGeom>
          <a:solidFill>
            <a:srgbClr val="EEEEEE"/>
          </a:solidFill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4"/>
          <p:cNvPicPr preferRelativeResize="0"/>
          <p:nvPr/>
        </p:nvPicPr>
        <p:blipFill rotWithShape="1">
          <a:blip r:embed="rId3">
            <a:alphaModFix/>
          </a:blip>
          <a:srcRect l="8010" r="8010"/>
          <a:stretch/>
        </p:blipFill>
        <p:spPr>
          <a:xfrm>
            <a:off x="-35169" y="-400050"/>
            <a:ext cx="921434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4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410" name="Google Shape;410;p14"/>
          <p:cNvSpPr/>
          <p:nvPr/>
        </p:nvSpPr>
        <p:spPr>
          <a:xfrm>
            <a:off x="-35169" y="-400050"/>
            <a:ext cx="9214200" cy="5943600"/>
          </a:xfrm>
          <a:prstGeom prst="rect">
            <a:avLst/>
          </a:prstGeom>
          <a:solidFill>
            <a:schemeClr val="dk1">
              <a:alpha val="32156"/>
            </a:scheme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Interoperability is the ability of different autonomous organisations or systems to communicate and work together.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8"/>
          <p:cNvGrpSpPr/>
          <p:nvPr/>
        </p:nvGrpSpPr>
        <p:grpSpPr>
          <a:xfrm>
            <a:off x="2342204" y="1144011"/>
            <a:ext cx="4708555" cy="3620476"/>
            <a:chOff x="1458468" y="999032"/>
            <a:chExt cx="6930460" cy="5357318"/>
          </a:xfrm>
        </p:grpSpPr>
        <p:grpSp>
          <p:nvGrpSpPr>
            <p:cNvPr id="416" name="Google Shape;416;p18"/>
            <p:cNvGrpSpPr/>
            <p:nvPr/>
          </p:nvGrpSpPr>
          <p:grpSpPr>
            <a:xfrm>
              <a:off x="1919797" y="1046475"/>
              <a:ext cx="5712402" cy="844938"/>
              <a:chOff x="1347216" y="1298723"/>
              <a:chExt cx="5712402" cy="844938"/>
            </a:xfrm>
          </p:grpSpPr>
          <p:sp>
            <p:nvSpPr>
              <p:cNvPr id="417" name="Google Shape;417;p1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8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9" name="Google Shape;419;p18"/>
            <p:cNvGrpSpPr/>
            <p:nvPr/>
          </p:nvGrpSpPr>
          <p:grpSpPr>
            <a:xfrm>
              <a:off x="1458468" y="999032"/>
              <a:ext cx="922659" cy="922659"/>
              <a:chOff x="5386104" y="4046311"/>
              <a:chExt cx="1511808" cy="1511808"/>
            </a:xfrm>
          </p:grpSpPr>
          <p:sp>
            <p:nvSpPr>
              <p:cNvPr id="420" name="Google Shape;420;p18"/>
              <p:cNvSpPr/>
              <p:nvPr/>
            </p:nvSpPr>
            <p:spPr>
              <a:xfrm>
                <a:off x="5386104" y="4046311"/>
                <a:ext cx="1511808" cy="1511808"/>
              </a:xfrm>
              <a:prstGeom prst="ellipse">
                <a:avLst/>
              </a:prstGeom>
              <a:solidFill>
                <a:schemeClr val="accent5"/>
              </a:solidFill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1" name="Google Shape;421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2" name="Google Shape;422;p18"/>
            <p:cNvGrpSpPr/>
            <p:nvPr/>
          </p:nvGrpSpPr>
          <p:grpSpPr>
            <a:xfrm>
              <a:off x="2381127" y="2145472"/>
              <a:ext cx="5712416" cy="845100"/>
              <a:chOff x="1347216" y="1298716"/>
              <a:chExt cx="5712416" cy="845100"/>
            </a:xfrm>
          </p:grpSpPr>
          <p:sp>
            <p:nvSpPr>
              <p:cNvPr id="423" name="Google Shape;423;p1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8"/>
              <p:cNvSpPr txBox="1"/>
              <p:nvPr/>
            </p:nvSpPr>
            <p:spPr>
              <a:xfrm>
                <a:off x="1699832" y="1298716"/>
                <a:ext cx="5359800" cy="8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5" name="Google Shape;425;p18"/>
            <p:cNvSpPr/>
            <p:nvPr/>
          </p:nvSpPr>
          <p:spPr>
            <a:xfrm>
              <a:off x="7466269" y="2106620"/>
              <a:ext cx="922659" cy="922659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7" name="Google Shape;427;p18"/>
            <p:cNvGrpSpPr/>
            <p:nvPr/>
          </p:nvGrpSpPr>
          <p:grpSpPr>
            <a:xfrm>
              <a:off x="1919797" y="3283126"/>
              <a:ext cx="5712402" cy="844938"/>
              <a:chOff x="1347216" y="1298723"/>
              <a:chExt cx="5712402" cy="844938"/>
            </a:xfrm>
          </p:grpSpPr>
          <p:sp>
            <p:nvSpPr>
              <p:cNvPr id="428" name="Google Shape;428;p1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8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0" name="Google Shape;430;p18"/>
            <p:cNvSpPr/>
            <p:nvPr/>
          </p:nvSpPr>
          <p:spPr>
            <a:xfrm>
              <a:off x="1458468" y="3235683"/>
              <a:ext cx="922659" cy="922659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" name="Google Shape;431;p18"/>
            <p:cNvGrpSpPr/>
            <p:nvPr/>
          </p:nvGrpSpPr>
          <p:grpSpPr>
            <a:xfrm>
              <a:off x="2381127" y="4382130"/>
              <a:ext cx="5712402" cy="844938"/>
              <a:chOff x="1347216" y="1298723"/>
              <a:chExt cx="5712402" cy="844938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8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Support &amp; Governance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" name="Google Shape;434;p18"/>
            <p:cNvSpPr/>
            <p:nvPr/>
          </p:nvSpPr>
          <p:spPr>
            <a:xfrm>
              <a:off x="7466269" y="4343271"/>
              <a:ext cx="922659" cy="922659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18"/>
            <p:cNvGrpSpPr/>
            <p:nvPr/>
          </p:nvGrpSpPr>
          <p:grpSpPr>
            <a:xfrm>
              <a:off x="1960271" y="5481134"/>
              <a:ext cx="5712402" cy="844938"/>
              <a:chOff x="1347216" y="1298723"/>
              <a:chExt cx="5712402" cy="844938"/>
            </a:xfrm>
          </p:grpSpPr>
          <p:sp>
            <p:nvSpPr>
              <p:cNvPr id="436" name="Google Shape;436;p1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8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8" name="Google Shape;438;p18"/>
            <p:cNvSpPr/>
            <p:nvPr/>
          </p:nvSpPr>
          <p:spPr>
            <a:xfrm>
              <a:off x="1498942" y="5433691"/>
              <a:ext cx="922659" cy="922659"/>
            </a:xfrm>
            <a:prstGeom prst="ellipse">
              <a:avLst/>
            </a:prstGeom>
            <a:solidFill>
              <a:schemeClr val="accent5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9" name="Google Shape;43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19028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8"/>
          <p:cNvSpPr/>
          <p:nvPr/>
        </p:nvSpPr>
        <p:spPr>
          <a:xfrm>
            <a:off x="3048575" y="1253350"/>
            <a:ext cx="3295800" cy="4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Semantic</a:t>
            </a:r>
            <a:r>
              <a:rPr lang="en-GB" sz="1800"/>
              <a:t> interoperability</a:t>
            </a:r>
            <a:endParaRPr sz="1800"/>
          </a:p>
        </p:txBody>
      </p:sp>
      <p:sp>
        <p:nvSpPr>
          <p:cNvPr id="443" name="Google Shape;443;p18"/>
          <p:cNvSpPr/>
          <p:nvPr/>
        </p:nvSpPr>
        <p:spPr>
          <a:xfrm>
            <a:off x="3087900" y="2013275"/>
            <a:ext cx="3148200" cy="4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Technical</a:t>
            </a:r>
            <a:r>
              <a:rPr lang="en-GB" sz="1800"/>
              <a:t> interoperability</a:t>
            </a:r>
            <a:endParaRPr sz="1800"/>
          </a:p>
        </p:txBody>
      </p:sp>
      <p:sp>
        <p:nvSpPr>
          <p:cNvPr id="444" name="Google Shape;444;p18"/>
          <p:cNvSpPr/>
          <p:nvPr/>
        </p:nvSpPr>
        <p:spPr>
          <a:xfrm>
            <a:off x="3076200" y="2773200"/>
            <a:ext cx="3148200" cy="4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Tools</a:t>
            </a:r>
            <a:endParaRPr sz="1800"/>
          </a:p>
        </p:txBody>
      </p:sp>
      <p:sp>
        <p:nvSpPr>
          <p:cNvPr id="445" name="Google Shape;445;p18"/>
          <p:cNvSpPr/>
          <p:nvPr/>
        </p:nvSpPr>
        <p:spPr>
          <a:xfrm>
            <a:off x="3078725" y="3501575"/>
            <a:ext cx="3148200" cy="4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Support &amp; Governance</a:t>
            </a:r>
            <a:endParaRPr sz="1800"/>
          </a:p>
        </p:txBody>
      </p:sp>
      <p:sp>
        <p:nvSpPr>
          <p:cNvPr id="446" name="Google Shape;446;p18"/>
          <p:cNvSpPr/>
          <p:nvPr/>
        </p:nvSpPr>
        <p:spPr>
          <a:xfrm>
            <a:off x="3078725" y="4263425"/>
            <a:ext cx="3148200" cy="42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Use cases</a:t>
            </a:r>
            <a:endParaRPr sz="1800"/>
          </a:p>
        </p:txBody>
      </p:sp>
      <p:sp>
        <p:nvSpPr>
          <p:cNvPr id="447" name="Google Shape;447;p18"/>
          <p:cNvSpPr txBox="1"/>
          <p:nvPr/>
        </p:nvSpPr>
        <p:spPr>
          <a:xfrm>
            <a:off x="628651" y="273850"/>
            <a:ext cx="2559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OSLO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923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9287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355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718" y="3061855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6" descr="Afbeelding met speelgoed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325" y="171450"/>
            <a:ext cx="62198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 </a:t>
            </a:r>
            <a:r>
              <a:rPr lang="en-GB" sz="3200" b="1"/>
              <a:t>development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300" y="623888"/>
            <a:ext cx="5105400" cy="38957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9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1017" t="2817" r="1143" b="3258"/>
          <a:stretch/>
        </p:blipFill>
        <p:spPr>
          <a:xfrm>
            <a:off x="723075" y="1457950"/>
            <a:ext cx="7526524" cy="2834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9" name="Google Shape;469;p19"/>
          <p:cNvSpPr/>
          <p:nvPr/>
        </p:nvSpPr>
        <p:spPr>
          <a:xfrm>
            <a:off x="55787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14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1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347" y="1827675"/>
            <a:ext cx="1896019" cy="26852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6" name="Google Shape;476;p21"/>
          <p:cNvSpPr txBox="1"/>
          <p:nvPr/>
        </p:nvSpPr>
        <p:spPr>
          <a:xfrm>
            <a:off x="641650" y="955575"/>
            <a:ext cx="7402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/>
              <a:t>Scalable process for connecting, developing, adapting and phasing out data standards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/>
              <a:t>Download the file via the following link: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process and method</a:t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</a:t>
            </a:r>
            <a:r>
              <a:rPr lang="en-GB" sz="3200" b="1"/>
              <a:t>and 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8424" y="2004100"/>
            <a:ext cx="1911925" cy="27067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0" name="Google Shape;4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776" y="2206050"/>
            <a:ext cx="1911925" cy="2706759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71040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457200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457200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84772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M</a:t>
            </a:r>
            <a:r>
              <a:rPr lang="en-GB" sz="1600" i="0" u="none" strike="noStrike" cap="none">
                <a:solidFill>
                  <a:schemeClr val="dk1"/>
                </a:solidFill>
              </a:rPr>
              <a:t>ute yourself during the meeting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84772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Questions and suggestions can always be communicated via the </a:t>
            </a:r>
            <a:r>
              <a:rPr lang="en-GB" sz="1600" b="1">
                <a:solidFill>
                  <a:srgbClr val="FFFFFF"/>
                </a:solidFill>
              </a:rPr>
              <a:t>chat</a:t>
            </a:r>
            <a:r>
              <a:rPr lang="en-GB" sz="1600">
                <a:solidFill>
                  <a:srgbClr val="FFFFFF"/>
                </a:solidFill>
              </a:rPr>
              <a:t>.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549975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rgbClr val="FFFFFF"/>
                </a:solidFill>
              </a:rPr>
              <a:t>Raise your</a:t>
            </a:r>
            <a:r>
              <a:rPr lang="en-GB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 </a:t>
            </a:r>
            <a:r>
              <a:rPr lang="en-GB" sz="1600">
                <a:solidFill>
                  <a:srgbClr val="FFFFFF"/>
                </a:solidFill>
              </a:rPr>
              <a:t>before speaking</a:t>
            </a:r>
            <a:r>
              <a:rPr lang="en-GB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600">
                <a:solidFill>
                  <a:srgbClr val="FFFFFF"/>
                </a:solidFill>
              </a:rPr>
              <a:t>We encourage interaction!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549975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>
                <a:solidFill>
                  <a:schemeClr val="dk1"/>
                </a:solidFill>
              </a:rPr>
              <a:t>yes</a:t>
            </a: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600" b="1">
                <a:solidFill>
                  <a:schemeClr val="dk1"/>
                </a:solidFill>
              </a:rPr>
              <a:t>no</a:t>
            </a: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questions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chemeClr val="dk1"/>
                </a:solidFill>
              </a:rPr>
              <a:t>can be answered via the chat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Yes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+1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No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- 1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</a:t>
            </a:r>
            <a:r>
              <a:rPr lang="en-GB" sz="1600">
                <a:solidFill>
                  <a:schemeClr val="dk1"/>
                </a:solidFill>
              </a:rPr>
              <a:t>ra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= 0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" descr="Help Question&#10;"/>
          <p:cNvSpPr/>
          <p:nvPr/>
        </p:nvSpPr>
        <p:spPr>
          <a:xfrm>
            <a:off x="383630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" descr="Down Chevron Circle&#10;"/>
          <p:cNvSpPr/>
          <p:nvPr/>
        </p:nvSpPr>
        <p:spPr>
          <a:xfrm>
            <a:off x="479615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628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75496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1100" y="2692788"/>
            <a:ext cx="481025" cy="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"/>
          <p:cNvSpPr txBox="1"/>
          <p:nvPr/>
        </p:nvSpPr>
        <p:spPr>
          <a:xfrm>
            <a:off x="4161125" y="3052775"/>
            <a:ext cx="821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>
                <a:latin typeface="Proxima Nova"/>
                <a:ea typeface="Proxima Nova"/>
                <a:cs typeface="Proxima Nova"/>
                <a:sym typeface="Proxima Nova"/>
              </a:rPr>
              <a:t>Recorded</a:t>
            </a:r>
            <a:endParaRPr sz="7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Before we start…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"/>
          <p:cNvSpPr txBox="1">
            <a:spLocks noGrp="1"/>
          </p:cNvSpPr>
          <p:nvPr>
            <p:ph type="body" idx="4294967295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Workshops as part of a wider process</a:t>
            </a: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73100" lvl="1" indent="-222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●"/>
            </a:pP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Objective: Consensus around data standards carried by multiple stakeholders</a:t>
            </a: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73100" lvl="1" indent="-222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Char char="●"/>
            </a:pPr>
            <a:r>
              <a:rPr lang="en-GB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Process and method for the development of a data standard</a:t>
            </a:r>
            <a:endParaRPr sz="1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</a:t>
            </a:r>
            <a:r>
              <a:rPr lang="en-GB" sz="3200" b="1"/>
              <a:t>of the workshops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50" y="2617079"/>
            <a:ext cx="6003385" cy="18189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fa15db3b2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00" y="1318325"/>
            <a:ext cx="3813773" cy="2835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3" name="Google Shape;493;gfa15db3b2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198" y="1318325"/>
            <a:ext cx="4404528" cy="232285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4" name="Google Shape;494;gfa15db3b28_0_9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PURL.eu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121e5beef30_0_0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21e5beef30_0_0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21e5beef30_0_0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21e5beef30_0_0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Flemish model </a:t>
            </a:r>
            <a:endParaRPr sz="37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OSLO Hoppinpunten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g121e5beef3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5beb4931d_0_0"/>
          <p:cNvSpPr/>
          <p:nvPr/>
        </p:nvSpPr>
        <p:spPr>
          <a:xfrm>
            <a:off x="458850" y="1679975"/>
            <a:ext cx="6801300" cy="186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125beb4931d_0_0"/>
          <p:cNvSpPr/>
          <p:nvPr/>
        </p:nvSpPr>
        <p:spPr>
          <a:xfrm>
            <a:off x="7260150" y="1679775"/>
            <a:ext cx="799200" cy="18651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125beb4931d_0_0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/>
              <a:t>Introduction</a:t>
            </a:r>
            <a:endParaRPr sz="3700" b="1"/>
          </a:p>
        </p:txBody>
      </p:sp>
      <p:sp>
        <p:nvSpPr>
          <p:cNvPr id="511" name="Google Shape;511;g125beb4931d_0_0"/>
          <p:cNvSpPr txBox="1">
            <a:spLocks noGrp="1"/>
          </p:cNvSpPr>
          <p:nvPr>
            <p:ph type="body" idx="4294967295"/>
          </p:nvPr>
        </p:nvSpPr>
        <p:spPr>
          <a:xfrm>
            <a:off x="458851" y="4258605"/>
            <a:ext cx="47733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Joris Cornu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Department of Mobility and Public Works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Government of Flanders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26 April 2022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5beb4931d_0_32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25beb4931d_0_321"/>
          <p:cNvSpPr txBox="1"/>
          <p:nvPr/>
        </p:nvSpPr>
        <p:spPr>
          <a:xfrm>
            <a:off x="775000" y="1062868"/>
            <a:ext cx="68241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The new mobility vision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Hoppinpoints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Realization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Database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5beb4931d_0_294"/>
          <p:cNvSpPr/>
          <p:nvPr/>
        </p:nvSpPr>
        <p:spPr>
          <a:xfrm>
            <a:off x="458850" y="1679975"/>
            <a:ext cx="6801300" cy="186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25beb4931d_0_294"/>
          <p:cNvSpPr/>
          <p:nvPr/>
        </p:nvSpPr>
        <p:spPr>
          <a:xfrm>
            <a:off x="7260150" y="1679775"/>
            <a:ext cx="799200" cy="18651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125beb4931d_0_29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/>
              <a:t>The new mobility vision</a:t>
            </a:r>
            <a:endParaRPr sz="37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5beb4931d_0_30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The new mobility 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25beb4931d_0_309"/>
          <p:cNvSpPr txBox="1"/>
          <p:nvPr/>
        </p:nvSpPr>
        <p:spPr>
          <a:xfrm>
            <a:off x="775000" y="1062875"/>
            <a:ext cx="46344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Accessibility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Important locations from a societal point of view must be easy to reach for all users.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Redraw the network and infrastructure for all transport modes.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Sustainable, safe, intelligent and multimodal mobility system.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g125beb4931d_0_309"/>
          <p:cNvGrpSpPr/>
          <p:nvPr/>
        </p:nvGrpSpPr>
        <p:grpSpPr>
          <a:xfrm>
            <a:off x="6052798" y="856852"/>
            <a:ext cx="2800279" cy="3705362"/>
            <a:chOff x="6052798" y="856852"/>
            <a:chExt cx="2800279" cy="3705362"/>
          </a:xfrm>
        </p:grpSpPr>
        <p:grpSp>
          <p:nvGrpSpPr>
            <p:cNvPr id="532" name="Google Shape;532;g125beb4931d_0_309"/>
            <p:cNvGrpSpPr/>
            <p:nvPr/>
          </p:nvGrpSpPr>
          <p:grpSpPr>
            <a:xfrm>
              <a:off x="6052798" y="856852"/>
              <a:ext cx="2800279" cy="3705362"/>
              <a:chOff x="6052798" y="856852"/>
              <a:chExt cx="2800279" cy="3705362"/>
            </a:xfrm>
          </p:grpSpPr>
          <p:pic>
            <p:nvPicPr>
              <p:cNvPr id="533" name="Google Shape;533;g125beb4931d_0_309"/>
              <p:cNvPicPr preferRelativeResize="0"/>
              <p:nvPr/>
            </p:nvPicPr>
            <p:blipFill rotWithShape="1">
              <a:blip r:embed="rId3">
                <a:alphaModFix/>
              </a:blip>
              <a:srcRect l="1139" t="14690" r="57282" b="4859"/>
              <a:stretch/>
            </p:blipFill>
            <p:spPr>
              <a:xfrm>
                <a:off x="6220014" y="856852"/>
                <a:ext cx="2535808" cy="17914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4" name="Google Shape;534;g125beb4931d_0_309"/>
              <p:cNvPicPr preferRelativeResize="0"/>
              <p:nvPr/>
            </p:nvPicPr>
            <p:blipFill rotWithShape="1">
              <a:blip r:embed="rId4">
                <a:alphaModFix/>
              </a:blip>
              <a:srcRect l="46108" t="5857" r="1862" b="4448"/>
              <a:stretch/>
            </p:blipFill>
            <p:spPr>
              <a:xfrm>
                <a:off x="6052798" y="2799595"/>
                <a:ext cx="2800279" cy="17626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5" name="Google Shape;535;g125beb4931d_0_309"/>
              <p:cNvSpPr/>
              <p:nvPr/>
            </p:nvSpPr>
            <p:spPr>
              <a:xfrm>
                <a:off x="7102550" y="1660750"/>
                <a:ext cx="612600" cy="137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g125beb4931d_0_309"/>
              <p:cNvSpPr/>
              <p:nvPr/>
            </p:nvSpPr>
            <p:spPr>
              <a:xfrm>
                <a:off x="6924425" y="4046300"/>
                <a:ext cx="790800" cy="1371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7" name="Google Shape;537;g125beb4931d_0_309"/>
            <p:cNvSpPr/>
            <p:nvPr/>
          </p:nvSpPr>
          <p:spPr>
            <a:xfrm rot="5400000">
              <a:off x="7239338" y="2539475"/>
              <a:ext cx="427200" cy="13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5beb4931d_0_33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Combining modes, a reflex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25beb4931d_0_339"/>
          <p:cNvSpPr txBox="1"/>
          <p:nvPr/>
        </p:nvSpPr>
        <p:spPr>
          <a:xfrm>
            <a:off x="775000" y="1062875"/>
            <a:ext cx="45135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Stimulate change in behaviour</a:t>
            </a:r>
            <a:r>
              <a:rPr lang="en-GB" sz="1800"/>
              <a:t> by making it easier to combine modes</a:t>
            </a:r>
            <a:endParaRPr sz="18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The new mobility brand</a:t>
            </a:r>
            <a:r>
              <a:rPr lang="en-GB" sz="1800"/>
              <a:t> 			will guide travelers through the mobility landscape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g125beb4931d_0_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6853" y="1935352"/>
            <a:ext cx="900600" cy="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25beb4931d_0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975" y="1171975"/>
            <a:ext cx="3972000" cy="23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5beb4931d_2_139"/>
          <p:cNvSpPr/>
          <p:nvPr/>
        </p:nvSpPr>
        <p:spPr>
          <a:xfrm>
            <a:off x="779111" y="4149851"/>
            <a:ext cx="1937100" cy="5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5beb4931d_2_139"/>
          <p:cNvSpPr txBox="1"/>
          <p:nvPr/>
        </p:nvSpPr>
        <p:spPr>
          <a:xfrm>
            <a:off x="441627" y="4897495"/>
            <a:ext cx="7808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Examples from the corporate identity guidelines (version april 2021)</a:t>
            </a:r>
            <a:endParaRPr sz="1300"/>
          </a:p>
        </p:txBody>
      </p:sp>
      <p:pic>
        <p:nvPicPr>
          <p:cNvPr id="553" name="Google Shape;553;g125beb4931d_2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629" y="3098549"/>
            <a:ext cx="1544559" cy="9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25beb4931d_2_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4905" y="3056266"/>
            <a:ext cx="1633791" cy="101452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25beb4931d_2_139"/>
          <p:cNvSpPr txBox="1"/>
          <p:nvPr/>
        </p:nvSpPr>
        <p:spPr>
          <a:xfrm>
            <a:off x="699625" y="403713"/>
            <a:ext cx="2138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application of Hoppin on flexible transport and location for shared mobility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25beb4931d_2_139"/>
          <p:cNvSpPr txBox="1"/>
          <p:nvPr/>
        </p:nvSpPr>
        <p:spPr>
          <a:xfrm>
            <a:off x="3564497" y="3324775"/>
            <a:ext cx="166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application of Hoppin on app and website</a:t>
            </a:r>
            <a:endParaRPr/>
          </a:p>
        </p:txBody>
      </p:sp>
      <p:sp>
        <p:nvSpPr>
          <p:cNvPr id="557" name="Google Shape;557;g125beb4931d_2_139"/>
          <p:cNvSpPr txBox="1"/>
          <p:nvPr/>
        </p:nvSpPr>
        <p:spPr>
          <a:xfrm>
            <a:off x="6990200" y="684900"/>
            <a:ext cx="165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Hoppin column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Leuven</a:t>
            </a:r>
            <a:endParaRPr/>
          </a:p>
        </p:txBody>
      </p:sp>
      <p:pic>
        <p:nvPicPr>
          <p:cNvPr id="558" name="Google Shape;558;g125beb4931d_2_139" descr="Mobiliteitsbrie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988" y="403726"/>
            <a:ext cx="1927149" cy="139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25beb4931d_2_1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633" y="3250772"/>
            <a:ext cx="1650101" cy="112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25beb4931d_2_1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614" y="1241757"/>
            <a:ext cx="791603" cy="187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25beb4931d_2_139"/>
          <p:cNvPicPr preferRelativeResize="0"/>
          <p:nvPr/>
        </p:nvPicPr>
        <p:blipFill rotWithShape="1">
          <a:blip r:embed="rId8">
            <a:alphaModFix/>
          </a:blip>
          <a:srcRect r="20542"/>
          <a:stretch/>
        </p:blipFill>
        <p:spPr>
          <a:xfrm>
            <a:off x="1628925" y="1241763"/>
            <a:ext cx="1202925" cy="17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5beb4931d_0_315"/>
          <p:cNvSpPr/>
          <p:nvPr/>
        </p:nvSpPr>
        <p:spPr>
          <a:xfrm>
            <a:off x="458850" y="1679975"/>
            <a:ext cx="6801300" cy="186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25beb4931d_0_315"/>
          <p:cNvSpPr/>
          <p:nvPr/>
        </p:nvSpPr>
        <p:spPr>
          <a:xfrm>
            <a:off x="7260150" y="1679775"/>
            <a:ext cx="799200" cy="18651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25beb4931d_0_315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/>
              <a:t>Hoppinpunten</a:t>
            </a:r>
            <a:endParaRPr sz="37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Realization</a:t>
            </a:r>
            <a:endParaRPr sz="29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52e6298a4_0_2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252e6298a4_0_2"/>
          <p:cNvSpPr/>
          <p:nvPr/>
        </p:nvSpPr>
        <p:spPr>
          <a:xfrm>
            <a:off x="457200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252e6298a4_0_2"/>
          <p:cNvSpPr/>
          <p:nvPr/>
        </p:nvSpPr>
        <p:spPr>
          <a:xfrm>
            <a:off x="847725" y="1171275"/>
            <a:ext cx="35133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An introduction of the OSLO Passenger Transport Hub track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5" name="Google Shape;325;g1252e6298a4_0_2"/>
          <p:cNvSpPr/>
          <p:nvPr/>
        </p:nvSpPr>
        <p:spPr>
          <a:xfrm>
            <a:off x="5037725" y="3101500"/>
            <a:ext cx="32871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Brainstorming about </a:t>
            </a:r>
            <a:r>
              <a:rPr lang="en-GB" sz="1600" b="1">
                <a:solidFill>
                  <a:schemeClr val="dk1"/>
                </a:solidFill>
              </a:rPr>
              <a:t>use cases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lang="en-GB" sz="1600" b="1">
                <a:solidFill>
                  <a:schemeClr val="dk1"/>
                </a:solidFill>
              </a:rPr>
              <a:t>requirements</a:t>
            </a:r>
            <a:r>
              <a:rPr lang="en-GB" sz="1600">
                <a:solidFill>
                  <a:schemeClr val="dk1"/>
                </a:solidFill>
              </a:rPr>
              <a:t> for this data standard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26" name="Google Shape;326;g1252e6298a4_0_2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252e6298a4_0_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Objective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g1252e6298a4_0_2"/>
          <p:cNvGrpSpPr/>
          <p:nvPr/>
        </p:nvGrpSpPr>
        <p:grpSpPr>
          <a:xfrm>
            <a:off x="4255775" y="2616350"/>
            <a:ext cx="632400" cy="633900"/>
            <a:chOff x="4255775" y="2616350"/>
            <a:chExt cx="632400" cy="633900"/>
          </a:xfrm>
        </p:grpSpPr>
        <p:pic>
          <p:nvPicPr>
            <p:cNvPr id="329" name="Google Shape;329;g1252e6298a4_0_2"/>
            <p:cNvPicPr preferRelativeResize="0"/>
            <p:nvPr/>
          </p:nvPicPr>
          <p:blipFill rotWithShape="1">
            <a:blip r:embed="rId3">
              <a:alphaModFix/>
            </a:blip>
            <a:srcRect l="5654" t="15971" r="15262" b="4763"/>
            <a:stretch/>
          </p:blipFill>
          <p:spPr>
            <a:xfrm>
              <a:off x="4255775" y="2616350"/>
              <a:ext cx="632400" cy="63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30" name="Google Shape;330;g1252e6298a4_0_2"/>
            <p:cNvPicPr preferRelativeResize="0"/>
            <p:nvPr/>
          </p:nvPicPr>
          <p:blipFill rotWithShape="1">
            <a:blip r:embed="rId4">
              <a:alphaModFix/>
            </a:blip>
            <a:srcRect l="60780" t="5916" r="21209" b="70846"/>
            <a:stretch/>
          </p:blipFill>
          <p:spPr>
            <a:xfrm>
              <a:off x="4759475" y="2616350"/>
              <a:ext cx="128700" cy="10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5beb4931d_0_3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What is it about?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125beb4931d_0_357"/>
          <p:cNvSpPr txBox="1"/>
          <p:nvPr/>
        </p:nvSpPr>
        <p:spPr>
          <a:xfrm>
            <a:off x="775000" y="1062875"/>
            <a:ext cx="52875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Hoppinpoint is a type of Passenger Transport Hub, a </a:t>
            </a:r>
            <a:r>
              <a:rPr lang="en-GB" sz="1800" b="1"/>
              <a:t>node of different transport options adjusted to each other</a:t>
            </a:r>
            <a:r>
              <a:rPr lang="en-GB" sz="1800"/>
              <a:t> enabling users to change transport means smoothly</a:t>
            </a:r>
            <a:endParaRPr sz="18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Hoppinpoints can provide other services (besides transport options)</a:t>
            </a:r>
            <a:endParaRPr sz="18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Types (‘BVR Hoppinpunten’):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Interregional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Regional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Local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Neighbourhood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g125beb4931d_0_3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9326" y="1062878"/>
            <a:ext cx="2599424" cy="18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5beb4931d_0_3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Quality requirements 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000" b="1">
                <a:solidFill>
                  <a:schemeClr val="accent6"/>
                </a:solidFill>
              </a:rPr>
              <a:t>‘BVR Hoppinpunten’</a:t>
            </a:r>
            <a:endParaRPr sz="2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25beb4931d_0_372"/>
          <p:cNvSpPr txBox="1"/>
          <p:nvPr/>
        </p:nvSpPr>
        <p:spPr>
          <a:xfrm>
            <a:off x="758875" y="1441775"/>
            <a:ext cx="45927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Accessibility</a:t>
            </a:r>
            <a:endParaRPr sz="18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Minimal equipment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Parking (if needed, with adjusted and reserved places for disabled people)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Bicycle sheds (with space for outsized bikes)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Information carriers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Infrastructure for data exchange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25beb4931d_0_372"/>
          <p:cNvSpPr txBox="1"/>
          <p:nvPr/>
        </p:nvSpPr>
        <p:spPr>
          <a:xfrm>
            <a:off x="628650" y="4708975"/>
            <a:ext cx="664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-GB"/>
              <a:t> to ‘BVR Hoppinpunten’</a:t>
            </a:r>
            <a:endParaRPr sz="1400">
              <a:solidFill>
                <a:srgbClr val="2B979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  <p:pic>
        <p:nvPicPr>
          <p:cNvPr id="583" name="Google Shape;583;g125beb4931d_0_372" descr="Afbeelding met tekst, persoon, verkoopautomaat&#10;&#10;Automatisch gegenereerde beschrijv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2775" y="1394163"/>
            <a:ext cx="2982350" cy="2355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5beb4931d_0_380"/>
          <p:cNvSpPr/>
          <p:nvPr/>
        </p:nvSpPr>
        <p:spPr>
          <a:xfrm>
            <a:off x="458850" y="1679975"/>
            <a:ext cx="6801300" cy="186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125beb4931d_0_380"/>
          <p:cNvSpPr/>
          <p:nvPr/>
        </p:nvSpPr>
        <p:spPr>
          <a:xfrm>
            <a:off x="7260150" y="1679775"/>
            <a:ext cx="799200" cy="18651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125beb4931d_0_380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/>
              <a:t>Hoppinpunten</a:t>
            </a:r>
            <a:endParaRPr sz="37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Database</a:t>
            </a:r>
            <a:endParaRPr sz="29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5beb4931d_0_3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125beb4931d_0_393"/>
          <p:cNvSpPr txBox="1"/>
          <p:nvPr/>
        </p:nvSpPr>
        <p:spPr>
          <a:xfrm>
            <a:off x="775000" y="1062875"/>
            <a:ext cx="52875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Build a database (Digitaal Vlaanderen)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Based on OSLO Hoppinpunten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Content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Implementation &amp; follow-up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Operational part (i.e. infrastructure)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5beb4931d_0_40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Database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000" b="1">
                <a:solidFill>
                  <a:schemeClr val="accent6"/>
                </a:solidFill>
              </a:rPr>
              <a:t>Content - Implementation &amp; Follow-up</a:t>
            </a:r>
            <a:endParaRPr sz="2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25beb4931d_0_406"/>
          <p:cNvSpPr txBox="1"/>
          <p:nvPr/>
        </p:nvSpPr>
        <p:spPr>
          <a:xfrm>
            <a:off x="775025" y="1345025"/>
            <a:ext cx="52875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ID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Name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Location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Road infrastructure manager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Type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Status: Passenger Transport Hub vs. Hoppinpunt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Accessibility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Subsidies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…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g125beb4931d_0_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752" y="3142625"/>
            <a:ext cx="3394351" cy="181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5beb4931d_0_41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Database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000" b="1">
                <a:solidFill>
                  <a:schemeClr val="accent6"/>
                </a:solidFill>
              </a:rPr>
              <a:t>Content - Operational part (i.e. infrastructure)</a:t>
            </a:r>
            <a:endParaRPr sz="2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125beb4931d_0_412"/>
          <p:cNvSpPr txBox="1"/>
          <p:nvPr/>
        </p:nvSpPr>
        <p:spPr>
          <a:xfrm>
            <a:off x="758875" y="1336975"/>
            <a:ext cx="52875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Column (digital or not?)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Charging points (e-mobility)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Mobility services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Train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Bus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Flex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…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Additional service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Post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Lockers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Bike repair service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…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…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g125beb4931d_0_412" descr="Afbeelding met tekst, boom, lucht, buit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750" y="3147072"/>
            <a:ext cx="2305048" cy="17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5beb4931d_0_400"/>
          <p:cNvSpPr/>
          <p:nvPr/>
        </p:nvSpPr>
        <p:spPr>
          <a:xfrm>
            <a:off x="458850" y="1679975"/>
            <a:ext cx="6801300" cy="1865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25beb4931d_0_400"/>
          <p:cNvSpPr/>
          <p:nvPr/>
        </p:nvSpPr>
        <p:spPr>
          <a:xfrm>
            <a:off x="7260150" y="1679775"/>
            <a:ext cx="799200" cy="18651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125beb4931d_0_400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/>
              <a:t>The model Hoppinpunten</a:t>
            </a:r>
            <a:endParaRPr sz="29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9c5d1c9e7_0_9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Reuse of Flemish standard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f9c5d1c9e7_0_92"/>
          <p:cNvSpPr txBox="1"/>
          <p:nvPr/>
        </p:nvSpPr>
        <p:spPr>
          <a:xfrm>
            <a:off x="775000" y="1062868"/>
            <a:ext cx="68241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Existing Flemish standaard (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OSLO Hoppinpunten</a:t>
            </a:r>
            <a:r>
              <a:rPr lang="en-GB" sz="1800"/>
              <a:t>)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Basis of this track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Based on (inter)national standards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Inspire (transport networks)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Mobivoc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6"/>
              </a:rPr>
              <a:t>NeTEx (Stop Places)</a:t>
            </a:r>
            <a:endParaRPr sz="1800"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7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OSLO Mobiliteit: Trips en aanbod</a:t>
            </a:r>
            <a:r>
              <a:rPr lang="en-GB" sz="18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 (OSLO Mobility: Trips and offers)</a:t>
            </a:r>
            <a:endParaRPr sz="1800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</a:ext>
              </a:extLst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8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OSLO Mobiliteit: Planning en dienstregeling</a:t>
            </a:r>
            <a:r>
              <a:rPr lang="en-GB" sz="18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 (OSLO Mobility: Planning and schedule)</a:t>
            </a:r>
            <a:endParaRPr sz="1800"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</a:ext>
              </a:extLst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 u="sng">
                <a:solidFill>
                  <a:schemeClr val="hlink"/>
                </a:solidFill>
                <a:hlinkClick r:id="rId9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OSLO Openbaar domein</a:t>
            </a:r>
            <a:r>
              <a:rPr lang="en-GB" sz="1800"/>
              <a:t> (OSLO Public domain)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1220a67656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38" y="1401525"/>
            <a:ext cx="8491126" cy="26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220a676567_1_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Foundation of the model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g1220a676567_1_0"/>
          <p:cNvGrpSpPr/>
          <p:nvPr/>
        </p:nvGrpSpPr>
        <p:grpSpPr>
          <a:xfrm>
            <a:off x="537775" y="1622525"/>
            <a:ext cx="8217186" cy="2092525"/>
            <a:chOff x="592060" y="1578615"/>
            <a:chExt cx="8049751" cy="2092525"/>
          </a:xfrm>
        </p:grpSpPr>
        <p:sp>
          <p:nvSpPr>
            <p:cNvPr id="631" name="Google Shape;631;g1220a676567_1_0"/>
            <p:cNvSpPr/>
            <p:nvPr/>
          </p:nvSpPr>
          <p:spPr>
            <a:xfrm>
              <a:off x="2152209" y="3109840"/>
              <a:ext cx="1008900" cy="561300"/>
            </a:xfrm>
            <a:prstGeom prst="roundRect">
              <a:avLst>
                <a:gd name="adj" fmla="val 0"/>
              </a:avLst>
            </a:prstGeom>
            <a:solidFill>
              <a:srgbClr val="FF0000">
                <a:alpha val="156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220a676567_1_0"/>
            <p:cNvSpPr/>
            <p:nvPr/>
          </p:nvSpPr>
          <p:spPr>
            <a:xfrm>
              <a:off x="3574207" y="3109840"/>
              <a:ext cx="1159800" cy="561300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156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220a676567_1_0"/>
            <p:cNvSpPr/>
            <p:nvPr/>
          </p:nvSpPr>
          <p:spPr>
            <a:xfrm>
              <a:off x="4951681" y="3109840"/>
              <a:ext cx="1159800" cy="5613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1569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1220a676567_1_0"/>
            <p:cNvSpPr/>
            <p:nvPr/>
          </p:nvSpPr>
          <p:spPr>
            <a:xfrm>
              <a:off x="6588975" y="3153190"/>
              <a:ext cx="971100" cy="487800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156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1220a676567_1_0"/>
            <p:cNvSpPr/>
            <p:nvPr/>
          </p:nvSpPr>
          <p:spPr>
            <a:xfrm>
              <a:off x="7844412" y="3109815"/>
              <a:ext cx="797400" cy="531300"/>
            </a:xfrm>
            <a:prstGeom prst="roundRect">
              <a:avLst>
                <a:gd name="adj" fmla="val 0"/>
              </a:avLst>
            </a:prstGeom>
            <a:solidFill>
              <a:srgbClr val="E92596">
                <a:alpha val="1569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1220a676567_1_0"/>
            <p:cNvSpPr/>
            <p:nvPr/>
          </p:nvSpPr>
          <p:spPr>
            <a:xfrm>
              <a:off x="592060" y="3109815"/>
              <a:ext cx="1372800" cy="531300"/>
            </a:xfrm>
            <a:prstGeom prst="roundRect">
              <a:avLst>
                <a:gd name="adj" fmla="val 0"/>
              </a:avLst>
            </a:prstGeom>
            <a:solidFill>
              <a:schemeClr val="dk2">
                <a:alpha val="1569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1220a676567_1_0"/>
            <p:cNvSpPr/>
            <p:nvPr/>
          </p:nvSpPr>
          <p:spPr>
            <a:xfrm>
              <a:off x="798002" y="2316915"/>
              <a:ext cx="971100" cy="347700"/>
            </a:xfrm>
            <a:prstGeom prst="roundRect">
              <a:avLst>
                <a:gd name="adj" fmla="val 0"/>
              </a:avLst>
            </a:prstGeom>
            <a:solidFill>
              <a:schemeClr val="dk2">
                <a:alpha val="1569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220a676567_1_0"/>
            <p:cNvSpPr/>
            <p:nvPr/>
          </p:nvSpPr>
          <p:spPr>
            <a:xfrm>
              <a:off x="4047904" y="1578615"/>
              <a:ext cx="1491000" cy="738300"/>
            </a:xfrm>
            <a:prstGeom prst="roundRect">
              <a:avLst>
                <a:gd name="adj" fmla="val 0"/>
              </a:avLst>
            </a:prstGeom>
            <a:solidFill>
              <a:schemeClr val="dk2">
                <a:alpha val="1569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121e5beef3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925" y="210150"/>
            <a:ext cx="4659874" cy="46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21e5beef30_0_1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Full </a:t>
            </a:r>
            <a:r>
              <a:rPr lang="en-GB" sz="32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model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21e5beef30_0_14"/>
          <p:cNvSpPr/>
          <p:nvPr/>
        </p:nvSpPr>
        <p:spPr>
          <a:xfrm>
            <a:off x="3627921" y="1150597"/>
            <a:ext cx="1923300" cy="3727200"/>
          </a:xfrm>
          <a:prstGeom prst="roundRect">
            <a:avLst>
              <a:gd name="adj" fmla="val 0"/>
            </a:avLst>
          </a:prstGeom>
          <a:solidFill>
            <a:srgbClr val="FF0000">
              <a:alpha val="156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21e5beef30_0_14"/>
          <p:cNvSpPr/>
          <p:nvPr/>
        </p:nvSpPr>
        <p:spPr>
          <a:xfrm>
            <a:off x="5101022" y="757622"/>
            <a:ext cx="450113" cy="393154"/>
          </a:xfrm>
          <a:prstGeom prst="roundRect">
            <a:avLst>
              <a:gd name="adj" fmla="val 0"/>
            </a:avLst>
          </a:prstGeom>
          <a:solidFill>
            <a:srgbClr val="FF0000">
              <a:alpha val="156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121e5beef30_0_14"/>
          <p:cNvSpPr/>
          <p:nvPr/>
        </p:nvSpPr>
        <p:spPr>
          <a:xfrm>
            <a:off x="3627920" y="209882"/>
            <a:ext cx="1473206" cy="940710"/>
          </a:xfrm>
          <a:prstGeom prst="roundRect">
            <a:avLst>
              <a:gd name="adj" fmla="val 0"/>
            </a:avLst>
          </a:prstGeom>
          <a:solidFill>
            <a:schemeClr val="dk2">
              <a:alpha val="156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121e5beef30_0_14"/>
          <p:cNvSpPr/>
          <p:nvPr/>
        </p:nvSpPr>
        <p:spPr>
          <a:xfrm>
            <a:off x="5101022" y="209882"/>
            <a:ext cx="2564229" cy="547842"/>
          </a:xfrm>
          <a:prstGeom prst="roundRect">
            <a:avLst>
              <a:gd name="adj" fmla="val 0"/>
            </a:avLst>
          </a:prstGeom>
          <a:solidFill>
            <a:schemeClr val="dk2">
              <a:alpha val="156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121e5beef30_0_14"/>
          <p:cNvSpPr/>
          <p:nvPr/>
        </p:nvSpPr>
        <p:spPr>
          <a:xfrm>
            <a:off x="5544316" y="757622"/>
            <a:ext cx="729810" cy="4120251"/>
          </a:xfrm>
          <a:prstGeom prst="roundRect">
            <a:avLst>
              <a:gd name="adj" fmla="val 0"/>
            </a:avLst>
          </a:prstGeom>
          <a:solidFill>
            <a:srgbClr val="00B0F0">
              <a:alpha val="156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121e5beef30_0_14"/>
          <p:cNvSpPr/>
          <p:nvPr/>
        </p:nvSpPr>
        <p:spPr>
          <a:xfrm>
            <a:off x="6270635" y="757622"/>
            <a:ext cx="729810" cy="4120251"/>
          </a:xfrm>
          <a:prstGeom prst="roundRect">
            <a:avLst>
              <a:gd name="adj" fmla="val 0"/>
            </a:avLst>
          </a:prstGeom>
          <a:solidFill>
            <a:schemeClr val="accent1">
              <a:alpha val="156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121e5beef30_0_14"/>
          <p:cNvSpPr/>
          <p:nvPr/>
        </p:nvSpPr>
        <p:spPr>
          <a:xfrm>
            <a:off x="6987723" y="757622"/>
            <a:ext cx="677533" cy="4120251"/>
          </a:xfrm>
          <a:prstGeom prst="roundRect">
            <a:avLst>
              <a:gd name="adj" fmla="val 0"/>
            </a:avLst>
          </a:prstGeom>
          <a:solidFill>
            <a:srgbClr val="00B050">
              <a:alpha val="156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121e5beef30_0_14"/>
          <p:cNvSpPr/>
          <p:nvPr/>
        </p:nvSpPr>
        <p:spPr>
          <a:xfrm>
            <a:off x="7665250" y="210150"/>
            <a:ext cx="618300" cy="4667700"/>
          </a:xfrm>
          <a:prstGeom prst="roundRect">
            <a:avLst>
              <a:gd name="adj" fmla="val 0"/>
            </a:avLst>
          </a:prstGeom>
          <a:solidFill>
            <a:srgbClr val="E92596">
              <a:alpha val="1569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121e5beef30_0_14"/>
          <p:cNvSpPr txBox="1"/>
          <p:nvPr/>
        </p:nvSpPr>
        <p:spPr>
          <a:xfrm>
            <a:off x="628650" y="4549175"/>
            <a:ext cx="2524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OSLO Hoppinpunten</a:t>
            </a:r>
            <a:endParaRPr/>
          </a:p>
        </p:txBody>
      </p:sp>
      <p:pic>
        <p:nvPicPr>
          <p:cNvPr id="654" name="Google Shape;654;g121e5beef30_0_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651" y="4105650"/>
            <a:ext cx="1717375" cy="34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Topics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6" name="Google Shape;336;p3"/>
          <p:cNvGraphicFramePr/>
          <p:nvPr/>
        </p:nvGraphicFramePr>
        <p:xfrm>
          <a:off x="982124" y="961054"/>
          <a:ext cx="7533225" cy="3839550"/>
        </p:xfrm>
        <a:graphic>
          <a:graphicData uri="http://schemas.openxmlformats.org/drawingml/2006/table">
            <a:tbl>
              <a:tblPr>
                <a:noFill/>
                <a:tableStyleId>{F97705AF-A53C-448E-A76E-75F0DEC94433}</a:tableStyleId>
              </a:tblPr>
              <a:tblGrid>
                <a:gridCol w="16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09</a:t>
                      </a:r>
                      <a:r>
                        <a:rPr lang="en-GB" sz="1300"/>
                        <a:t>:</a:t>
                      </a:r>
                      <a:r>
                        <a:rPr lang="en-GB" sz="1300" u="none" strike="noStrike" cap="none"/>
                        <a:t>00 - 09</a:t>
                      </a:r>
                      <a:r>
                        <a:rPr lang="en-GB" sz="1300"/>
                        <a:t>:</a:t>
                      </a:r>
                      <a:r>
                        <a:rPr lang="en-GB" sz="1300" u="none" strike="noStrike" cap="none"/>
                        <a:t>10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Welcome and introduction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Arne Scheldeman (D</a:t>
                      </a:r>
                      <a:r>
                        <a:rPr lang="en-GB" sz="1300"/>
                        <a:t>V</a:t>
                      </a:r>
                      <a:r>
                        <a:rPr lang="en-GB" sz="1300" u="none" strike="noStrike" cap="none"/>
                        <a:t>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0</a:t>
                      </a:r>
                      <a:r>
                        <a:rPr lang="en-GB" sz="1300"/>
                        <a:t>9:</a:t>
                      </a:r>
                      <a:r>
                        <a:rPr lang="en-GB" sz="1300" u="none" strike="noStrike" cap="none"/>
                        <a:t>10 - 09</a:t>
                      </a:r>
                      <a:r>
                        <a:rPr lang="en-GB" sz="1300"/>
                        <a:t>:20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Project introduction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Clara Pezuela &amp; Tom Callens (</a:t>
                      </a:r>
                      <a:r>
                        <a:rPr lang="en-GB" sz="1300" u="none" strike="noStrike" cap="none"/>
                        <a:t>GreenMov)</a:t>
                      </a:r>
                      <a:endParaRPr sz="1300" u="none" strike="noStrike" cap="none"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09</a:t>
                      </a:r>
                      <a:r>
                        <a:rPr lang="en-GB" sz="1300"/>
                        <a:t>:20</a:t>
                      </a:r>
                      <a:r>
                        <a:rPr lang="en-GB" sz="1300" u="none" strike="noStrike" cap="none"/>
                        <a:t> - </a:t>
                      </a:r>
                      <a:r>
                        <a:rPr lang="en-GB" sz="1300"/>
                        <a:t>09:35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        </a:ext>
                          </a:extLst>
                        </a:rPr>
                        <a:t>Introducti</a:t>
                      </a:r>
                      <a:r>
                        <a:rPr lang="en-GB" sz="1300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          </a:ext>
                          </a:extLst>
                        </a:rPr>
                        <a:t>on to</a:t>
                      </a:r>
                      <a:r>
                        <a:rPr lang="en-GB" sz="1300" u="none" strike="noStrike" cap="none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      </a:ext>
                          </a:extLst>
                        </a:rPr>
                        <a:t> OSLO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Arne Scheldeman </a:t>
                      </a:r>
                      <a:r>
                        <a:rPr lang="en-GB" sz="1300"/>
                        <a:t>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09:35</a:t>
                      </a:r>
                      <a:r>
                        <a:rPr lang="en-GB" sz="1300" u="none" strike="noStrike" cap="none"/>
                        <a:t> - 1</a:t>
                      </a:r>
                      <a:r>
                        <a:rPr lang="en-GB" sz="1300"/>
                        <a:t>0:15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Flemish model OSLO Hoppinpunten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Joris Cornu (DMOW)</a:t>
                      </a:r>
                      <a:endParaRPr sz="13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Arne Scheldeman 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i="1"/>
                        <a:t>10:15 - 10:30 AM</a:t>
                      </a:r>
                      <a:endParaRPr sz="1300" i="1" u="none" strike="noStrike" cap="none"/>
                    </a:p>
                  </a:txBody>
                  <a:tcPr marL="91425" marR="91425" marT="91425" marB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i="1"/>
                        <a:t>Break</a:t>
                      </a:r>
                      <a:endParaRPr sz="1300" i="1" u="none" strike="noStrike" cap="none"/>
                    </a:p>
                  </a:txBody>
                  <a:tcPr marL="91425" marR="91425" marT="91425" marB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i="1" u="none" strike="noStrike" cap="none"/>
                    </a:p>
                  </a:txBody>
                  <a:tcPr marL="91425" marR="91425" marT="91425" marB="91425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10</a:t>
                      </a:r>
                      <a:r>
                        <a:rPr lang="en-GB" sz="1300"/>
                        <a:t>:3</a:t>
                      </a:r>
                      <a:r>
                        <a:rPr lang="en-GB" sz="1300" u="none" strike="noStrike" cap="none"/>
                        <a:t>0 - 10</a:t>
                      </a:r>
                      <a:r>
                        <a:rPr lang="en-GB" sz="1300"/>
                        <a:t>:50</a:t>
                      </a:r>
                      <a:r>
                        <a:rPr lang="en-GB" sz="1300" u="none" strike="noStrike" cap="none"/>
                        <a:t>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Model explained by real-life example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Arne Scheldeman 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10:50 - 11:20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Brainstorm: use cases and expectations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Arne Scheldeman 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11:20 - 11:40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Mapping models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Arne Scheldeman 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1</a:t>
                      </a:r>
                      <a:r>
                        <a:rPr lang="en-GB" sz="1300"/>
                        <a:t>1:4</a:t>
                      </a:r>
                      <a:r>
                        <a:rPr lang="en-GB" sz="1300" u="none" strike="noStrike" cap="none"/>
                        <a:t>0 - 1</a:t>
                      </a:r>
                      <a:r>
                        <a:rPr lang="en-GB" sz="1300"/>
                        <a:t>2:</a:t>
                      </a:r>
                      <a:r>
                        <a:rPr lang="en-GB" sz="1300" u="none" strike="noStrike" cap="none"/>
                        <a:t>00 AM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Q&amp;A en </a:t>
                      </a:r>
                      <a:r>
                        <a:rPr lang="en-GB" sz="1300"/>
                        <a:t>next steps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/>
                        <a:t>Arne Scheldeman </a:t>
                      </a:r>
                      <a:r>
                        <a:rPr lang="en-GB" sz="1300"/>
                        <a:t>(DV)</a:t>
                      </a:r>
                      <a:endParaRPr sz="13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0" name="Google Shape;660;p24"/>
          <p:cNvCxnSpPr>
            <a:stCxn id="661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662" name="Google Shape;662;p24"/>
          <p:cNvCxnSpPr>
            <a:stCxn id="663" idx="2"/>
            <a:endCxn id="664" idx="2"/>
          </p:cNvCxnSpPr>
          <p:nvPr/>
        </p:nvCxnSpPr>
        <p:spPr>
          <a:xfrm>
            <a:off x="4274049" y="3176119"/>
            <a:ext cx="0" cy="471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665" name="Google Shape;665;p24"/>
          <p:cNvCxnSpPr>
            <a:stCxn id="666" idx="2"/>
            <a:endCxn id="667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668" name="Google Shape;668;p24"/>
          <p:cNvCxnSpPr>
            <a:stCxn id="669" idx="2"/>
            <a:endCxn id="670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671" name="Google Shape;671;p24"/>
          <p:cNvCxnSpPr>
            <a:endCxn id="672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673" name="Google Shape;673;p24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4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24"/>
          <p:cNvCxnSpPr>
            <a:stCxn id="676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677" name="Google Shape;677;p24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669" name="Google Shape;669;p24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4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4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4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4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4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4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4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4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4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4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4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4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4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4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4"/>
          <p:cNvSpPr/>
          <p:nvPr/>
        </p:nvSpPr>
        <p:spPr>
          <a:xfrm>
            <a:off x="1094512" y="2278234"/>
            <a:ext cx="179157" cy="3516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628651" y="2086241"/>
            <a:ext cx="1108762" cy="23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628650" y="1127907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26 oktober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9 maanden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24"/>
          <p:cNvPicPr preferRelativeResize="0"/>
          <p:nvPr/>
        </p:nvPicPr>
        <p:blipFill rotWithShape="1">
          <a:blip r:embed="rId3">
            <a:alphaModFix/>
          </a:blip>
          <a:srcRect t="5887" b="7010"/>
          <a:stretch/>
        </p:blipFill>
        <p:spPr>
          <a:xfrm>
            <a:off x="284175" y="0"/>
            <a:ext cx="8859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4"/>
          <p:cNvSpPr/>
          <p:nvPr/>
        </p:nvSpPr>
        <p:spPr>
          <a:xfrm>
            <a:off x="149275" y="2368225"/>
            <a:ext cx="19380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284175" y="2460925"/>
            <a:ext cx="180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25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1e5beef30_0_31"/>
          <p:cNvSpPr txBox="1"/>
          <p:nvPr/>
        </p:nvSpPr>
        <p:spPr>
          <a:xfrm>
            <a:off x="628650" y="864200"/>
            <a:ext cx="4587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Benedenplein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3010 Kessel-Lo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station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Station of Leuven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Bike sharing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 bikes of Blue-bike in a covered bicycle parking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column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121e5beef30_0_31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Object</a:t>
            </a:r>
            <a:r>
              <a:rPr lang="en-GB" sz="3000" b="1"/>
              <a:t> Diagram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g121e5beef30_0_31"/>
          <p:cNvPicPr preferRelativeResize="0"/>
          <p:nvPr/>
        </p:nvPicPr>
        <p:blipFill rotWithShape="1">
          <a:blip r:embed="rId3">
            <a:alphaModFix/>
          </a:blip>
          <a:srcRect r="47512"/>
          <a:stretch/>
        </p:blipFill>
        <p:spPr>
          <a:xfrm>
            <a:off x="5314955" y="0"/>
            <a:ext cx="38290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21e5beef30_0_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Object </a:t>
            </a:r>
            <a:r>
              <a:rPr lang="en-GB" sz="32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Diagram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121e5beef3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75" y="853700"/>
            <a:ext cx="6404623" cy="415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fa15db3b28_0_51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fa15db3b28_0_5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fa15db3b28_0_5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fa15db3b28_0_5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gfa15db3b28_0_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29"/>
          <p:cNvPicPr preferRelativeResize="0"/>
          <p:nvPr/>
        </p:nvPicPr>
        <p:blipFill rotWithShape="1">
          <a:blip r:embed="rId3">
            <a:alphaModFix/>
          </a:blip>
          <a:srcRect b="12548"/>
          <a:stretch/>
        </p:blipFill>
        <p:spPr>
          <a:xfrm>
            <a:off x="325675" y="0"/>
            <a:ext cx="8818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9"/>
          <p:cNvSpPr/>
          <p:nvPr/>
        </p:nvSpPr>
        <p:spPr>
          <a:xfrm>
            <a:off x="149275" y="2368225"/>
            <a:ext cx="32106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9"/>
          <p:cNvSpPr txBox="1"/>
          <p:nvPr/>
        </p:nvSpPr>
        <p:spPr>
          <a:xfrm>
            <a:off x="325675" y="2460925"/>
            <a:ext cx="303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GB" sz="2500" b="1">
                <a:latin typeface="Proxima Nova"/>
                <a:ea typeface="Proxima Nova"/>
                <a:cs typeface="Proxima Nova"/>
                <a:sym typeface="Proxima Nova"/>
              </a:rPr>
              <a:t>ime for action</a:t>
            </a:r>
            <a:r>
              <a:rPr lang="en-GB" sz="2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25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3" name="Google Shape;723;p2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5888" y="3314075"/>
            <a:ext cx="2353775" cy="4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gfa15db3b28_0_76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fa15db3b28_0_76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fa15db3b28_0_76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fa15db3b28_0_76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</a:t>
            </a:r>
            <a:r>
              <a:rPr lang="en-GB" sz="3700" b="1"/>
              <a:t>and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Next Steps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gfa15db3b28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7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1600" b="1"/>
              <a:t>hat do we do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7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/>
              <a:t>Don’t we have to add …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7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/>
              <a:t>Can’t we better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7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/>
              <a:t>What about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7"/>
          <p:cNvSpPr txBox="1"/>
          <p:nvPr/>
        </p:nvSpPr>
        <p:spPr>
          <a:xfrm>
            <a:off x="766275" y="331967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/>
              <a:t>Didn’t we forget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35"/>
          <p:cNvGrpSpPr/>
          <p:nvPr/>
        </p:nvGrpSpPr>
        <p:grpSpPr>
          <a:xfrm>
            <a:off x="628655" y="1367711"/>
            <a:ext cx="478299" cy="478299"/>
            <a:chOff x="4640263" y="1219200"/>
            <a:chExt cx="123825" cy="123825"/>
          </a:xfrm>
        </p:grpSpPr>
        <p:sp>
          <p:nvSpPr>
            <p:cNvPr id="748" name="Google Shape;748;p35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35"/>
          <p:cNvGrpSpPr/>
          <p:nvPr/>
        </p:nvGrpSpPr>
        <p:grpSpPr>
          <a:xfrm>
            <a:off x="633842" y="1990460"/>
            <a:ext cx="470610" cy="478327"/>
            <a:chOff x="6215424" y="4028218"/>
            <a:chExt cx="202814" cy="206140"/>
          </a:xfrm>
        </p:grpSpPr>
        <p:sp>
          <p:nvSpPr>
            <p:cNvPr id="754" name="Google Shape;754;p35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5"/>
          <p:cNvGrpSpPr/>
          <p:nvPr/>
        </p:nvGrpSpPr>
        <p:grpSpPr>
          <a:xfrm>
            <a:off x="628712" y="3229128"/>
            <a:ext cx="471655" cy="471655"/>
            <a:chOff x="4287838" y="1854201"/>
            <a:chExt cx="149225" cy="149225"/>
          </a:xfrm>
        </p:grpSpPr>
        <p:sp>
          <p:nvSpPr>
            <p:cNvPr id="760" name="Google Shape;760;p35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1" name="Google Shape;761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762" name="Google Shape;762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763" name="Google Shape;763;p35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35"/>
          <p:cNvSpPr/>
          <p:nvPr/>
        </p:nvSpPr>
        <p:spPr>
          <a:xfrm>
            <a:off x="632076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 txBox="1"/>
          <p:nvPr/>
        </p:nvSpPr>
        <p:spPr>
          <a:xfrm>
            <a:off x="1271048" y="1454818"/>
            <a:ext cx="436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Process the input of the brainstorm exercise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5"/>
          <p:cNvSpPr txBox="1"/>
          <p:nvPr/>
        </p:nvSpPr>
        <p:spPr>
          <a:xfrm>
            <a:off x="1271047" y="1962635"/>
            <a:ext cx="631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Distribution of a report from this workshop. Feedback is certainly welcome!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1271046" y="2556454"/>
            <a:ext cx="524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Further investigation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/>
              <a:t>and preparation of the first thematic workshop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35"/>
          <p:cNvSpPr txBox="1"/>
          <p:nvPr/>
        </p:nvSpPr>
        <p:spPr>
          <a:xfrm>
            <a:off x="1271045" y="3289723"/>
            <a:ext cx="360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Information gathering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GitHub!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34"/>
          <p:cNvCxnSpPr/>
          <p:nvPr/>
        </p:nvCxnSpPr>
        <p:spPr>
          <a:xfrm flipH="1">
            <a:off x="3566950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75" name="Google Shape;775;p3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4"/>
          <p:cNvSpPr txBox="1"/>
          <p:nvPr/>
        </p:nvSpPr>
        <p:spPr>
          <a:xfrm>
            <a:off x="628651" y="958368"/>
            <a:ext cx="7886700" cy="98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Thematic</a:t>
            </a:r>
            <a:r>
              <a:rPr lang="en-GB" sz="1800"/>
              <a:t> workshop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19th of May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(09</a:t>
            </a:r>
            <a:r>
              <a:rPr lang="en-GB" sz="1800"/>
              <a:t>: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00am - 12</a:t>
            </a:r>
            <a:r>
              <a:rPr lang="en-GB" sz="1800"/>
              <a:t>: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00am)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Register </a:t>
            </a:r>
            <a:r>
              <a:rPr lang="en-GB" sz="1800"/>
              <a:t>via the following link: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Thematic workshop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34"/>
          <p:cNvCxnSpPr>
            <a:stCxn id="778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79" name="Google Shape;779;p34"/>
          <p:cNvCxnSpPr>
            <a:endCxn id="780" idx="0"/>
          </p:cNvCxnSpPr>
          <p:nvPr/>
        </p:nvCxnSpPr>
        <p:spPr>
          <a:xfrm flipH="1">
            <a:off x="3194373" y="3736155"/>
            <a:ext cx="3600" cy="386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81" name="Google Shape;781;p34"/>
          <p:cNvCxnSpPr>
            <a:stCxn id="782" idx="2"/>
            <a:endCxn id="783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84" name="Google Shape;784;p34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April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34"/>
          <p:cNvCxnSpPr>
            <a:stCxn id="787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8" name="Google Shape;788;p34"/>
          <p:cNvCxnSpPr/>
          <p:nvPr/>
        </p:nvCxnSpPr>
        <p:spPr>
          <a:xfrm>
            <a:off x="6086353" y="313562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82" name="Google Shape;782;p34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May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4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June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4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July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August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September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4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October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4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4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</a:t>
            </a:r>
            <a:r>
              <a:rPr lang="en-GB" sz="1050" b="1">
                <a:solidFill>
                  <a:schemeClr val="dk1"/>
                </a:solidFill>
              </a:rPr>
              <a:t>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4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</a:t>
            </a:r>
            <a:r>
              <a:rPr lang="en-GB" sz="1050" b="1">
                <a:solidFill>
                  <a:schemeClr val="dk1"/>
                </a:solidFill>
              </a:rPr>
              <a:t>c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1050" b="1">
                <a:solidFill>
                  <a:schemeClr val="dk1"/>
                </a:solidFill>
              </a:rPr>
              <a:t>orkshop 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4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</a:t>
            </a:r>
            <a:r>
              <a:rPr lang="en-GB" sz="1050" b="1">
                <a:solidFill>
                  <a:schemeClr val="dk1"/>
                </a:solidFill>
              </a:rPr>
              <a:t>c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1050" b="1">
                <a:solidFill>
                  <a:schemeClr val="dk1"/>
                </a:solidFill>
              </a:rPr>
              <a:t>orkshop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4"/>
          <p:cNvSpPr txBox="1"/>
          <p:nvPr/>
        </p:nvSpPr>
        <p:spPr>
          <a:xfrm>
            <a:off x="2639973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</a:t>
            </a:r>
            <a:r>
              <a:rPr lang="en-GB" sz="1050" b="1">
                <a:solidFill>
                  <a:schemeClr val="dk1"/>
                </a:solidFill>
              </a:rPr>
              <a:t>c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1050" b="1">
                <a:solidFill>
                  <a:schemeClr val="dk1"/>
                </a:solidFill>
              </a:rPr>
              <a:t>orkshop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 (Optional)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4"/>
          <p:cNvSpPr txBox="1"/>
          <p:nvPr/>
        </p:nvSpPr>
        <p:spPr>
          <a:xfrm>
            <a:off x="3080325" y="2825300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1050" b="1">
                <a:solidFill>
                  <a:schemeClr val="dk1"/>
                </a:solidFill>
              </a:rPr>
              <a:t>public 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perio</a:t>
            </a:r>
            <a:r>
              <a:rPr lang="en-GB" sz="1050" b="1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</a:ext>
                </a:extLst>
              </a:rPr>
              <a:t>d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4"/>
          <p:cNvSpPr txBox="1"/>
          <p:nvPr/>
        </p:nvSpPr>
        <p:spPr>
          <a:xfrm>
            <a:off x="55319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</a:t>
            </a:r>
            <a:r>
              <a:rPr lang="en-GB" sz="1050" b="1">
                <a:solidFill>
                  <a:schemeClr val="dk1"/>
                </a:solidFill>
              </a:rPr>
              <a:t>c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 period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4"/>
          <p:cNvSpPr/>
          <p:nvPr/>
        </p:nvSpPr>
        <p:spPr>
          <a:xfrm rot="-5400000">
            <a:off x="4699675" y="2758125"/>
            <a:ext cx="221100" cy="2506500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4"/>
          <p:cNvSpPr txBox="1"/>
          <p:nvPr/>
        </p:nvSpPr>
        <p:spPr>
          <a:xfrm>
            <a:off x="4007320" y="420325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</a:t>
            </a:r>
            <a:r>
              <a:rPr lang="en-GB" sz="1100">
                <a:solidFill>
                  <a:schemeClr val="dk1"/>
                </a:solidFill>
              </a:rPr>
              <a:t>ion of the draft specification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34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GB" sz="1600">
                <a:solidFill>
                  <a:schemeClr val="lt1"/>
                </a:solidFill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34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December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"/>
          <p:cNvSpPr txBox="1"/>
          <p:nvPr/>
        </p:nvSpPr>
        <p:spPr>
          <a:xfrm>
            <a:off x="628650" y="1346450"/>
            <a:ext cx="3863700" cy="3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6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6"/>
          <p:cNvSpPr txBox="1"/>
          <p:nvPr/>
        </p:nvSpPr>
        <p:spPr>
          <a:xfrm>
            <a:off x="689075" y="2439475"/>
            <a:ext cx="37662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Feedback can be provided by e-mail to the following persons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digitaal.vlaanderen@</a:t>
            </a:r>
            <a:r>
              <a:rPr lang="en-GB" sz="1500" u="sng">
                <a:solidFill>
                  <a:schemeClr val="hlink"/>
                </a:solidFill>
                <a:hlinkClick r:id="rId3"/>
              </a:rPr>
              <a:t>digitaal</a:t>
            </a:r>
            <a:r>
              <a:rPr lang="en-GB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.vlaanderen.be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laurens.vercauteren@vlaanderen.be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5"/>
              </a:rPr>
              <a:t>arne.scheldeman@vlaanderen.be</a:t>
            </a:r>
            <a:r>
              <a:rPr lang="en-GB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</a:rPr>
              <a:t>Hoppinpunten: </a:t>
            </a:r>
            <a:r>
              <a:rPr lang="en-GB" sz="1500" u="sng">
                <a:solidFill>
                  <a:schemeClr val="hlink"/>
                </a:solidFill>
                <a:hlinkClick r:id="rId6"/>
              </a:rPr>
              <a:t>j</a:t>
            </a:r>
            <a:r>
              <a:rPr lang="en-GB" sz="1500" u="sng">
                <a:solidFill>
                  <a:schemeClr val="hlink"/>
                </a:solidFill>
                <a:hlinkClick r:id="rId7"/>
              </a:rPr>
              <a:t>oris.cornu@mow.vlaanderen.be</a:t>
            </a:r>
            <a:endParaRPr sz="15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>
                <a:solidFill>
                  <a:schemeClr val="dk1"/>
                </a:solidFill>
              </a:rPr>
              <a:t>GreenMov: </a:t>
            </a:r>
            <a:r>
              <a:rPr lang="en-GB" sz="1500" u="sng">
                <a:solidFill>
                  <a:schemeClr val="hlink"/>
                </a:solidFill>
                <a:hlinkClick r:id="rId8"/>
              </a:rPr>
              <a:t>clara.pezuela@atos.net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      </a:t>
            </a:r>
            <a:endParaRPr sz="1500">
              <a:solidFill>
                <a:srgbClr val="92D05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2D05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</p:txBody>
      </p:sp>
      <p:sp>
        <p:nvSpPr>
          <p:cNvPr id="808" name="Google Shape;808;p36"/>
          <p:cNvSpPr txBox="1"/>
          <p:nvPr/>
        </p:nvSpPr>
        <p:spPr>
          <a:xfrm>
            <a:off x="4950300" y="1346450"/>
            <a:ext cx="3766200" cy="36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6"/>
          <p:cNvSpPr txBox="1"/>
          <p:nvPr/>
        </p:nvSpPr>
        <p:spPr>
          <a:xfrm>
            <a:off x="5114200" y="2289350"/>
            <a:ext cx="3401100" cy="1816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</a:t>
            </a:r>
            <a:r>
              <a:rPr lang="en-GB" sz="1600">
                <a:solidFill>
                  <a:schemeClr val="lt1"/>
                </a:solidFill>
              </a:rPr>
              <a:t>can be provided 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GitHub: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u="sng">
                <a:solidFill>
                  <a:schemeClr val="hlink"/>
                </a:solidFill>
                <a:hlinkClick r:id="rId10"/>
              </a:rPr>
              <a:t>https://github.com/Informatievlaanderen/OSLOthema-passengerTransportHubs</a:t>
            </a:r>
            <a:r>
              <a:rPr lang="en-GB" sz="1600">
                <a:solidFill>
                  <a:schemeClr val="lt1"/>
                </a:solidFill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Through the creation of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6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</a:t>
            </a:r>
            <a:r>
              <a:rPr lang="en-GB" sz="3200" b="1"/>
              <a:t>cooperation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fa15db3b28_0_31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fa15db3b28_0_3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fa15db3b28_0_3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fa15db3b28_0_31"/>
          <p:cNvSpPr txBox="1"/>
          <p:nvPr/>
        </p:nvSpPr>
        <p:spPr>
          <a:xfrm>
            <a:off x="458850" y="-6475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Introduction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fa15db3b28_0_83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fa15db3b28_0_83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fa15db3b28_0_83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fa15db3b28_0_83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Thank you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gfa15db3b28_0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Who is who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901" y="2202600"/>
            <a:ext cx="4022197" cy="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f9c5d1c9e7_0_191"/>
          <p:cNvPicPr preferRelativeResize="0"/>
          <p:nvPr/>
        </p:nvPicPr>
        <p:blipFill rotWithShape="1">
          <a:blip r:embed="rId3">
            <a:alphaModFix/>
          </a:blip>
          <a:srcRect l="14797" r="35209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f9c5d1c9e7_0_19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f9c5d1c9e7_0_19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f9c5d1c9e7_0_19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Project introduction</a:t>
            </a:r>
            <a:endParaRPr sz="3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/>
              <a:t>Green mobility data models for smart ecosystems</a:t>
            </a:r>
            <a:endParaRPr sz="3700" b="1"/>
          </a:p>
        </p:txBody>
      </p:sp>
      <p:sp>
        <p:nvSpPr>
          <p:cNvPr id="359" name="Google Shape;359;gf9c5d1c9e7_0_191"/>
          <p:cNvSpPr txBox="1">
            <a:spLocks noGrp="1"/>
          </p:cNvSpPr>
          <p:nvPr>
            <p:ph type="body" idx="1"/>
          </p:nvPr>
        </p:nvSpPr>
        <p:spPr>
          <a:xfrm>
            <a:off x="503251" y="4225505"/>
            <a:ext cx="47733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Clara Pezuela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Project Coordinator - GreenMov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26 April 2022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f9c5d1c9e7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25" y="4041175"/>
            <a:ext cx="1512950" cy="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5beb4931d_6_100"/>
          <p:cNvSpPr txBox="1">
            <a:spLocks noGrp="1"/>
          </p:cNvSpPr>
          <p:nvPr>
            <p:ph type="body" idx="4294967295"/>
          </p:nvPr>
        </p:nvSpPr>
        <p:spPr>
          <a:xfrm>
            <a:off x="704750" y="1106625"/>
            <a:ext cx="76134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Project mission</a:t>
            </a:r>
            <a:endParaRPr sz="16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Harmonization of data and development of services for a more sustainable mobility in urban areas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/>
                <a:ea typeface="Arial"/>
                <a:cs typeface="Arial"/>
                <a:sym typeface="Arial"/>
              </a:rPr>
              <a:t>Expected impact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reducing the pollution due to mobility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 alternative and cleaner mobility modes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None/>
            </a:pP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None/>
            </a:pPr>
            <a:r>
              <a:rPr lang="en-GB" sz="1600" b="1">
                <a:latin typeface="Arial"/>
                <a:ea typeface="Arial"/>
                <a:cs typeface="Arial"/>
                <a:sym typeface="Arial"/>
              </a:rPr>
              <a:t>Technical challenges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Common vocabulary (OSLO) and data models (Smart Data Models)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Scalable and federated architectures for context management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Customizable digital services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None/>
            </a:pPr>
            <a:r>
              <a:rPr lang="en-GB" sz="1600" b="1">
                <a:latin typeface="Arial"/>
                <a:ea typeface="Arial"/>
                <a:cs typeface="Arial"/>
                <a:sym typeface="Arial"/>
              </a:rPr>
              <a:t>Outcomes for the community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Extended Smart Data Models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building block for Context Broker selection in federated architectures (Source Selection)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 green mobility services for cities/regions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architecture for scalable Context Broker and set of guidelines for deployment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white paper with lessons learned for other cities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25beb4931d_6_100"/>
          <p:cNvSpPr txBox="1"/>
          <p:nvPr/>
        </p:nvSpPr>
        <p:spPr>
          <a:xfrm>
            <a:off x="628650" y="273849"/>
            <a:ext cx="7886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GreenMov in a nutshell</a:t>
            </a:r>
            <a:r>
              <a:rPr lang="en-GB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/>
          </a:p>
        </p:txBody>
      </p:sp>
      <p:sp>
        <p:nvSpPr>
          <p:cNvPr id="367" name="Google Shape;367;g125beb4931d_6_100"/>
          <p:cNvSpPr txBox="1"/>
          <p:nvPr/>
        </p:nvSpPr>
        <p:spPr>
          <a:xfrm>
            <a:off x="354825" y="46813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chemeClr val="hlink"/>
                </a:solidFill>
                <a:hlinkClick r:id="rId3"/>
              </a:rPr>
              <a:t>GreenMov</a:t>
            </a:r>
            <a:endParaRPr sz="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5beb4931d_6_49"/>
          <p:cNvSpPr txBox="1"/>
          <p:nvPr/>
        </p:nvSpPr>
        <p:spPr>
          <a:xfrm>
            <a:off x="628651" y="436670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GreenMov pilots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000" b="1">
                <a:solidFill>
                  <a:schemeClr val="accent6"/>
                </a:solidFill>
              </a:rPr>
              <a:t>Nice, Flanders, Murcia&amp;Molina De </a:t>
            </a:r>
            <a:r>
              <a:rPr lang="en-GB" sz="2000" b="1">
                <a:solidFill>
                  <a:schemeClr val="accent6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Segur</a:t>
            </a:r>
            <a:r>
              <a:rPr lang="en-GB" sz="2000" b="1">
                <a:solidFill>
                  <a:schemeClr val="accent6"/>
                </a:solidFill>
              </a:rPr>
              <a:t>a</a:t>
            </a:r>
            <a:endParaRPr sz="3200" b="1"/>
          </a:p>
        </p:txBody>
      </p:sp>
      <p:pic>
        <p:nvPicPr>
          <p:cNvPr id="373" name="Google Shape;373;g125beb4931d_6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025" y="1404125"/>
            <a:ext cx="3396875" cy="2492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g125beb4931d_6_49"/>
          <p:cNvPicPr preferRelativeResize="0"/>
          <p:nvPr/>
        </p:nvPicPr>
        <p:blipFill rotWithShape="1">
          <a:blip r:embed="rId4">
            <a:alphaModFix/>
          </a:blip>
          <a:srcRect l="2780" t="2076" r="2008" b="2220"/>
          <a:stretch/>
        </p:blipFill>
        <p:spPr>
          <a:xfrm>
            <a:off x="4016850" y="2634925"/>
            <a:ext cx="3502276" cy="2392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g125beb4931d_6_49" descr="Diagram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8763" t="1476" r="11782" b="3843"/>
          <a:stretch/>
        </p:blipFill>
        <p:spPr>
          <a:xfrm>
            <a:off x="6495925" y="108475"/>
            <a:ext cx="2531178" cy="239297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entatie_VO_V6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On-screen Show (16:9)</PresentationFormat>
  <Paragraphs>322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</vt:lpstr>
      <vt:lpstr>Courier New</vt:lpstr>
      <vt:lpstr>Proxima Nova</vt:lpstr>
      <vt:lpstr>Raleway Light</vt:lpstr>
      <vt:lpstr>Helvetica Neue</vt:lpstr>
      <vt:lpstr>Raleway Medium</vt:lpstr>
      <vt:lpstr>Calibri</vt:lpstr>
      <vt:lpstr>Noto Sans Symbols</vt:lpstr>
      <vt:lpstr>Proxima Nova Semibold</vt:lpstr>
      <vt:lpstr>Proxima Nova Extrabold</vt:lpstr>
      <vt:lpstr>4_Presentatie_verbeelding werkt - kopie</vt:lpstr>
      <vt:lpstr>Office Theme</vt:lpstr>
      <vt:lpstr>Presentatie_VO_V6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Driesen</dc:creator>
  <cp:lastModifiedBy>Alexis Driesen (BE)</cp:lastModifiedBy>
  <cp:revision>1</cp:revision>
  <dcterms:modified xsi:type="dcterms:W3CDTF">2022-05-13T09:40:42Z</dcterms:modified>
</cp:coreProperties>
</file>